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2" r:id="rId6"/>
    <p:sldId id="277" r:id="rId7"/>
    <p:sldId id="261" r:id="rId8"/>
    <p:sldId id="260" r:id="rId9"/>
    <p:sldId id="265" r:id="rId10"/>
    <p:sldId id="275" r:id="rId11"/>
    <p:sldId id="276" r:id="rId12"/>
    <p:sldId id="267" r:id="rId13"/>
    <p:sldId id="26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661"/>
    <a:srgbClr val="A3934B"/>
    <a:srgbClr val="415C65"/>
    <a:srgbClr val="0D3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07D6785-A41B-43F8-B1B1-2D15200DE5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FEED809-58C8-F3C6-7BC6-FEF7A12033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1FFB47D6-EDF0-72C4-CAA1-806F513BC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8B675-E782-1311-E44A-97ACB0CD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2BCB28-27EA-4BB5-DCF5-A1DD8F51B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ABEE73-80FD-FF0D-C1CB-2A0C7EF7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E97D2D-96EE-B2FD-28A0-24D5E646C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FD4C9B-6913-5476-A8CD-3745F71F7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56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58195C-DC82-BEDB-ED10-94DE33135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CE66D0-DC2B-1D02-BDE8-03F6F7B34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9F75EB-90DF-E3AC-B4BB-0BC931C0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CA68A1-83A3-1CC6-9CBA-7BB3B1FB6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B7FDD7-A1EA-6558-723F-995DB39D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97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73D94-A235-012C-1DB8-0F5A1B0A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5AFF54-B5E5-8899-18A7-8C435D08C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63F90B-7AB5-7BEC-9671-3C33C5F41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217ECF-48C0-92E7-D37D-DC7BCE8C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1F7606-D904-4579-7E7C-FC2E1DA5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83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01368E-4C7D-29CB-F630-F1C4CB98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2A1554-12A3-F811-D278-DE94010D3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E19DE3-CA7B-24BD-2065-5930C714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830BE1-4ACA-9D4D-3196-5621E00B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9ACA00-7949-F7B0-BC56-18A3FBD5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33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05183-D558-501C-C075-64481299F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10904D-8A36-C83E-9FC4-5A851E5EE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2D134A-6E56-A849-22FA-32B4F489A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263031B-29E6-FE82-7681-EEF42042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AC60DB-649B-660F-2CE9-F924353F6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A355CB-83CE-216E-C424-95EA2091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31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40608-C64B-E210-6F58-ACDADC7B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2255AF-0E11-F9EF-5492-2AEBB7C41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1324ED-E1E2-452C-A0BE-82BC28EB6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1E052CD-A1AF-CD2F-6A45-24AFF0494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B72970D-6A3D-1417-BC32-169C75616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F16B001-219F-6BF2-47BA-CE6F7130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1845E96-629B-7A3F-8D15-F9B34E6A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4A267A-418B-5E27-82D5-DC989E7E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92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C58E5-A972-DB44-55B8-CB267B1D9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A63A834-1DD8-B3DF-5967-4FDE6DFF9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3DFB065-0E04-3915-5E98-3256DD75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DFF51A2-3069-0906-B445-9DEB4E9F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48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633F2BB-C7BF-4CD8-ACD4-E86D569C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B4C264-834E-7B3D-8157-AD1EA7AD5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6D47FB-FEFF-4B10-356C-CD26A13F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20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24672-8A78-C0A9-31BF-A184C3C81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8C4F9F-9056-A02B-41A5-9BDFAEFB6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FBF153-050B-6C1B-3E28-5CD2E66CD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CB4EA-1DD7-1FE0-329F-C6254754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54EB21-FF23-DD61-A066-1090910A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1BBBC2-1F2E-C0F3-4647-9600ED59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1ACD8-568F-C933-6C5F-044E5E52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2A0C1CE-395E-0E8A-B799-4A5C4A8DF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588B0A-CFB2-6459-FE59-6B2A0A990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E97BDA-3117-95AE-BC29-8743A5915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9D65E1-BEA8-6CB6-9846-A7080D3E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E0D5BD-425F-06A7-3F84-2C25235A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911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0A0E1DE-3443-6179-77A1-9F603B0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FBA806-33B6-73BB-F7BC-61D1A191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CBA57D-BDB8-4EAA-3886-A54C45B91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BE893-188D-46D3-8A26-196814E8BC3B}" type="datetimeFigureOut">
              <a:rPr lang="pt-BR" smtClean="0"/>
              <a:t>01/02/2024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5C601A-FC1C-55B0-D311-DA4AAD691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D29B41-EFC9-56BC-FA63-9528F7CED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A95B-51E8-413C-A4EA-8B8AFC6677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3.png"/><Relationship Id="rId2" Type="http://schemas.openxmlformats.org/officeDocument/2006/relationships/image" Target="../media/image54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1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3.png"/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12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11" Type="http://schemas.openxmlformats.org/officeDocument/2006/relationships/image" Target="../media/image1.png"/><Relationship Id="rId5" Type="http://schemas.openxmlformats.org/officeDocument/2006/relationships/image" Target="../media/image73.jp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4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41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1AA63291-2E64-1EDA-D809-468294309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CBE62A-E18E-6415-5893-C719612F4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69" y="6189557"/>
            <a:ext cx="5909261" cy="6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6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78F6BF4C-5DDE-775D-79BC-02A7FEFDE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76" y="843183"/>
            <a:ext cx="7112976" cy="5748039"/>
          </a:xfrm>
          <a:prstGeom prst="rect">
            <a:avLst/>
          </a:prstGeom>
        </p:spPr>
      </p:pic>
      <p:pic>
        <p:nvPicPr>
          <p:cNvPr id="1033" name="Imagem 1032" descr="Uma imagem contendo Forma&#10;&#10;Descrição gerada automaticamente">
            <a:extLst>
              <a:ext uri="{FF2B5EF4-FFF2-40B4-BE49-F238E27FC236}">
                <a16:creationId xmlns:a16="http://schemas.microsoft.com/office/drawing/2014/main" id="{1CA7FD80-EE56-B7E4-DD44-59A28FD23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1854" r="66668"/>
          <a:stretch/>
        </p:blipFill>
        <p:spPr>
          <a:xfrm flipH="1">
            <a:off x="9438682" y="116205"/>
            <a:ext cx="2753318" cy="3077743"/>
          </a:xfrm>
          <a:prstGeom prst="rect">
            <a:avLst/>
          </a:prstGeom>
        </p:spPr>
      </p:pic>
      <p:pic>
        <p:nvPicPr>
          <p:cNvPr id="15" name="Imagem 14" descr="Uma imagem contendo Forma&#10;&#10;Descrição gerada automaticamente">
            <a:extLst>
              <a:ext uri="{FF2B5EF4-FFF2-40B4-BE49-F238E27FC236}">
                <a16:creationId xmlns:a16="http://schemas.microsoft.com/office/drawing/2014/main" id="{C1367FB2-6FAB-DE0A-1136-FCD6A28D0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02" r="84594"/>
          <a:stretch/>
        </p:blipFill>
        <p:spPr>
          <a:xfrm>
            <a:off x="12957" y="2536773"/>
            <a:ext cx="2636069" cy="4321227"/>
          </a:xfrm>
          <a:prstGeom prst="rect">
            <a:avLst/>
          </a:prstGeom>
        </p:spPr>
      </p:pic>
      <p:sp>
        <p:nvSpPr>
          <p:cNvPr id="1035" name="CaixaDeTexto 1034">
            <a:extLst>
              <a:ext uri="{FF2B5EF4-FFF2-40B4-BE49-F238E27FC236}">
                <a16:creationId xmlns:a16="http://schemas.microsoft.com/office/drawing/2014/main" id="{2E6173F0-4EFF-20A3-3885-5503DB79AD02}"/>
              </a:ext>
            </a:extLst>
          </p:cNvPr>
          <p:cNvSpPr txBox="1"/>
          <p:nvPr/>
        </p:nvSpPr>
        <p:spPr>
          <a:xfrm>
            <a:off x="9438682" y="894978"/>
            <a:ext cx="236421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Estruturas Inovadoras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BC6D2D-6256-4D57-50A9-5EB0E70565C3}"/>
              </a:ext>
            </a:extLst>
          </p:cNvPr>
          <p:cNvSpPr txBox="1"/>
          <p:nvPr/>
        </p:nvSpPr>
        <p:spPr>
          <a:xfrm>
            <a:off x="596147" y="423258"/>
            <a:ext cx="344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b="1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endParaRPr lang="pt-BR" b="1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Google Shape;541;g1398c0de95e_0_101" descr="Cotrijal">
            <a:extLst>
              <a:ext uri="{FF2B5EF4-FFF2-40B4-BE49-F238E27FC236}">
                <a16:creationId xmlns:a16="http://schemas.microsoft.com/office/drawing/2014/main" id="{085E3D0F-73AD-CE36-4AC8-2B849B04C3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7325" y="3684617"/>
            <a:ext cx="1747416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42;g1398c0de95e_0_101" descr="Sorteio Cotribá">
            <a:extLst>
              <a:ext uri="{FF2B5EF4-FFF2-40B4-BE49-F238E27FC236}">
                <a16:creationId xmlns:a16="http://schemas.microsoft.com/office/drawing/2014/main" id="{586A4314-596B-39E7-5117-102A38C7C3C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8298" y="3576357"/>
            <a:ext cx="1078594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6" descr="Cooperativa Integrada">
            <a:extLst>
              <a:ext uri="{FF2B5EF4-FFF2-40B4-BE49-F238E27FC236}">
                <a16:creationId xmlns:a16="http://schemas.microsoft.com/office/drawing/2014/main" id="{41E56AB2-EC28-2331-233E-411FD3F1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01" y="3776473"/>
            <a:ext cx="1521867" cy="3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 descr="Logotipo&#10;&#10;Descrição gerada automaticamente">
            <a:extLst>
              <a:ext uri="{FF2B5EF4-FFF2-40B4-BE49-F238E27FC236}">
                <a16:creationId xmlns:a16="http://schemas.microsoft.com/office/drawing/2014/main" id="{1205DE16-BBDE-88DE-EEFD-D423FDDCC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72" y="5169411"/>
            <a:ext cx="1026214" cy="1026214"/>
          </a:xfrm>
          <a:prstGeom prst="rect">
            <a:avLst/>
          </a:prstGeom>
        </p:spPr>
      </p:pic>
      <p:pic>
        <p:nvPicPr>
          <p:cNvPr id="2" name="Google Shape;535;g1398c0de95e_0_101" descr="Rizoma Agricultura Regenerativa - OrganicsNet">
            <a:extLst>
              <a:ext uri="{FF2B5EF4-FFF2-40B4-BE49-F238E27FC236}">
                <a16:creationId xmlns:a16="http://schemas.microsoft.com/office/drawing/2014/main" id="{ED68177C-B839-5B8B-52D2-852EFD1750D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02803" y="1806884"/>
            <a:ext cx="531787" cy="52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36;g1398c0de95e_0_101" descr="AMERRA Capital Management, LLC – Private Equity">
            <a:extLst>
              <a:ext uri="{FF2B5EF4-FFF2-40B4-BE49-F238E27FC236}">
                <a16:creationId xmlns:a16="http://schemas.microsoft.com/office/drawing/2014/main" id="{0D5F6CD5-57D8-4BB3-4B0D-81CAE1A81F2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06134" y="1759914"/>
            <a:ext cx="546768" cy="52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5E24A3C-DFA6-A91B-1D1E-FBAF3D492A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3" b="26844"/>
          <a:stretch/>
        </p:blipFill>
        <p:spPr>
          <a:xfrm>
            <a:off x="5940695" y="2371940"/>
            <a:ext cx="1816200" cy="45025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D6CF3CF-BCC0-125D-82F0-3F1DF2B6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23" y="2454306"/>
            <a:ext cx="764276" cy="2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B4746F18-C656-F635-5C42-5CB46848D5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0" t="25334" b="52617"/>
          <a:stretch/>
        </p:blipFill>
        <p:spPr>
          <a:xfrm>
            <a:off x="6792625" y="1705607"/>
            <a:ext cx="1698014" cy="728087"/>
          </a:xfrm>
          <a:prstGeom prst="rect">
            <a:avLst/>
          </a:prstGeom>
        </p:spPr>
      </p:pic>
      <p:pic>
        <p:nvPicPr>
          <p:cNvPr id="1026" name="Picture 2" descr="tobasa">
            <a:extLst>
              <a:ext uri="{FF2B5EF4-FFF2-40B4-BE49-F238E27FC236}">
                <a16:creationId xmlns:a16="http://schemas.microsoft.com/office/drawing/2014/main" id="{9A4E3890-32F5-09EB-B461-E1A96499F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679" y="2394343"/>
            <a:ext cx="702435" cy="3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resas - SIMPLAS">
            <a:extLst>
              <a:ext uri="{FF2B5EF4-FFF2-40B4-BE49-F238E27FC236}">
                <a16:creationId xmlns:a16="http://schemas.microsoft.com/office/drawing/2014/main" id="{2803F3C1-3D6F-67FA-97C9-B88F1DD0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40" y="1950932"/>
            <a:ext cx="692850" cy="2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A58DB6-8DEE-16A7-D4B3-E29C77AB08D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637FD8BE-6C80-C504-206B-311B96F2C7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12" name="Imagem 11" descr="Forma&#10;&#10;Descrição gerada automaticamente com confiança baixa">
            <a:extLst>
              <a:ext uri="{FF2B5EF4-FFF2-40B4-BE49-F238E27FC236}">
                <a16:creationId xmlns:a16="http://schemas.microsoft.com/office/drawing/2014/main" id="{F5A53072-D550-081F-CA59-B07DF83B7E0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0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4184958-E535-98CD-BA8A-784F0DB1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7" t="78634"/>
          <a:stretch/>
        </p:blipFill>
        <p:spPr>
          <a:xfrm>
            <a:off x="2638171" y="5693057"/>
            <a:ext cx="6788694" cy="129743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AF5B522-8626-EF88-FB56-D7AF1ABCB2D0}"/>
              </a:ext>
            </a:extLst>
          </p:cNvPr>
          <p:cNvSpPr txBox="1"/>
          <p:nvPr/>
        </p:nvSpPr>
        <p:spPr>
          <a:xfrm>
            <a:off x="519534" y="424490"/>
            <a:ext cx="400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Gestão de Ativos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B467E47-98BF-3D8A-6FE6-D78B56451F83}"/>
              </a:ext>
            </a:extLst>
          </p:cNvPr>
          <p:cNvSpPr txBox="1"/>
          <p:nvPr/>
        </p:nvSpPr>
        <p:spPr>
          <a:xfrm>
            <a:off x="5614308" y="1791602"/>
            <a:ext cx="668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FIDC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3D09D14-4B58-CEC1-1904-E0ABDC80C3B5}"/>
              </a:ext>
            </a:extLst>
          </p:cNvPr>
          <p:cNvSpPr txBox="1"/>
          <p:nvPr/>
        </p:nvSpPr>
        <p:spPr>
          <a:xfrm>
            <a:off x="7563724" y="1788803"/>
            <a:ext cx="692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06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4844312-05AB-095F-2BF8-269616D3F700}"/>
              </a:ext>
            </a:extLst>
          </p:cNvPr>
          <p:cNvSpPr txBox="1"/>
          <p:nvPr/>
        </p:nvSpPr>
        <p:spPr>
          <a:xfrm>
            <a:off x="5774190" y="2477051"/>
            <a:ext cx="668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FIAGRO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8EAF7DE-0480-416A-AB04-B68F6BE0BA11}"/>
              </a:ext>
            </a:extLst>
          </p:cNvPr>
          <p:cNvSpPr txBox="1"/>
          <p:nvPr/>
        </p:nvSpPr>
        <p:spPr>
          <a:xfrm>
            <a:off x="9369253" y="2512551"/>
            <a:ext cx="692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F948C75-78CA-17C2-D409-C53534D17004}"/>
              </a:ext>
            </a:extLst>
          </p:cNvPr>
          <p:cNvSpPr txBox="1"/>
          <p:nvPr/>
        </p:nvSpPr>
        <p:spPr>
          <a:xfrm>
            <a:off x="8080140" y="3189337"/>
            <a:ext cx="692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22B1F84-FCBA-84AB-42F6-06FC0A5186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9924" y="639843"/>
            <a:ext cx="5366460" cy="492072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A1C72215-C9A6-8A2E-FD68-A69A26B754FE}"/>
              </a:ext>
            </a:extLst>
          </p:cNvPr>
          <p:cNvSpPr txBox="1"/>
          <p:nvPr/>
        </p:nvSpPr>
        <p:spPr>
          <a:xfrm>
            <a:off x="5046450" y="2235552"/>
            <a:ext cx="1254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FBE486D-F0A9-DE8D-447C-08D7340CB4F8}"/>
              </a:ext>
            </a:extLst>
          </p:cNvPr>
          <p:cNvSpPr txBox="1"/>
          <p:nvPr/>
        </p:nvSpPr>
        <p:spPr>
          <a:xfrm>
            <a:off x="4754390" y="3051216"/>
            <a:ext cx="1838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FUNDOS SOB GESTÃO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738EDDB-1CF1-7148-3065-B63B39A16A9E}"/>
              </a:ext>
            </a:extLst>
          </p:cNvPr>
          <p:cNvSpPr txBox="1"/>
          <p:nvPr/>
        </p:nvSpPr>
        <p:spPr>
          <a:xfrm>
            <a:off x="7119385" y="827560"/>
            <a:ext cx="947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FIDC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5F5EF2B-86BB-8114-CB1D-83D4BF281A68}"/>
              </a:ext>
            </a:extLst>
          </p:cNvPr>
          <p:cNvSpPr txBox="1"/>
          <p:nvPr/>
        </p:nvSpPr>
        <p:spPr>
          <a:xfrm>
            <a:off x="7055007" y="2050545"/>
            <a:ext cx="1174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FIAGRO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2B6C28A-B1DD-85F2-B15D-59B992A43D16}"/>
              </a:ext>
            </a:extLst>
          </p:cNvPr>
          <p:cNvSpPr txBox="1"/>
          <p:nvPr/>
        </p:nvSpPr>
        <p:spPr>
          <a:xfrm>
            <a:off x="7236334" y="3182234"/>
            <a:ext cx="793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FIM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3396524-9A07-6951-C340-07758DEF5B4E}"/>
              </a:ext>
            </a:extLst>
          </p:cNvPr>
          <p:cNvSpPr txBox="1"/>
          <p:nvPr/>
        </p:nvSpPr>
        <p:spPr>
          <a:xfrm>
            <a:off x="8436770" y="707892"/>
            <a:ext cx="33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9ACB540-8219-E9D4-AE8E-8DE9503B60AD}"/>
              </a:ext>
            </a:extLst>
          </p:cNvPr>
          <p:cNvSpPr txBox="1"/>
          <p:nvPr/>
        </p:nvSpPr>
        <p:spPr>
          <a:xfrm>
            <a:off x="8429071" y="1917271"/>
            <a:ext cx="33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04C2878-3DDE-A22D-B188-2DDCA39EA59A}"/>
              </a:ext>
            </a:extLst>
          </p:cNvPr>
          <p:cNvSpPr txBox="1"/>
          <p:nvPr/>
        </p:nvSpPr>
        <p:spPr>
          <a:xfrm>
            <a:off x="8436770" y="3128219"/>
            <a:ext cx="33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1E9652C-1205-F899-D086-092385D392B3}"/>
              </a:ext>
            </a:extLst>
          </p:cNvPr>
          <p:cNvSpPr txBox="1"/>
          <p:nvPr/>
        </p:nvSpPr>
        <p:spPr>
          <a:xfrm>
            <a:off x="5940062" y="4883805"/>
            <a:ext cx="393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spc="300" dirty="0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R$ 4,6 Bilhões de </a:t>
            </a:r>
            <a:r>
              <a:rPr lang="pt-BR" b="1" spc="300" dirty="0" err="1">
                <a:solidFill>
                  <a:srgbClr val="07747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AuM</a:t>
            </a:r>
            <a:endParaRPr lang="pt-BR" b="1" spc="300" dirty="0">
              <a:solidFill>
                <a:srgbClr val="07747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FCA243-57A3-5AA9-0047-CF5D76D3F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5" t="2" r="29005" b="6248"/>
          <a:stretch/>
        </p:blipFill>
        <p:spPr>
          <a:xfrm>
            <a:off x="0" y="764872"/>
            <a:ext cx="7560186" cy="45719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D8848944-0529-0819-6D94-2028F6C1B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227CB55D-2B3A-6FF0-DB3E-D28674206E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  <p:pic>
        <p:nvPicPr>
          <p:cNvPr id="15" name="Imagem 14" descr="Desenho de uma flor&#10;&#10;Descrição gerada automaticamente com confiança baixa">
            <a:extLst>
              <a:ext uri="{FF2B5EF4-FFF2-40B4-BE49-F238E27FC236}">
                <a16:creationId xmlns:a16="http://schemas.microsoft.com/office/drawing/2014/main" id="{7D6041EC-4BA8-BC29-03CF-E87B39EC58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5" t="3809" r="23253"/>
          <a:stretch/>
        </p:blipFill>
        <p:spPr>
          <a:xfrm>
            <a:off x="-11485" y="1283412"/>
            <a:ext cx="4512796" cy="5574588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06D1256-994F-FE54-345E-B7762BAC4375}"/>
              </a:ext>
            </a:extLst>
          </p:cNvPr>
          <p:cNvGrpSpPr/>
          <p:nvPr/>
        </p:nvGrpSpPr>
        <p:grpSpPr>
          <a:xfrm>
            <a:off x="9338007" y="5681958"/>
            <a:ext cx="1013356" cy="733110"/>
            <a:chOff x="9338007" y="5681958"/>
            <a:chExt cx="1013356" cy="733110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375CE1D8-2A42-98C6-912F-5F9406973DD0}"/>
                </a:ext>
              </a:extLst>
            </p:cNvPr>
            <p:cNvSpPr/>
            <p:nvPr/>
          </p:nvSpPr>
          <p:spPr>
            <a:xfrm>
              <a:off x="9338007" y="6044454"/>
              <a:ext cx="1013356" cy="312836"/>
            </a:xfrm>
            <a:prstGeom prst="roundRect">
              <a:avLst/>
            </a:prstGeom>
            <a:solidFill>
              <a:srgbClr val="02566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CD2A0DC1-7F01-BA26-0BE8-FA9A6E8DC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20" t="78634" r="3472" b="18160"/>
            <a:stretch/>
          </p:blipFill>
          <p:spPr>
            <a:xfrm>
              <a:off x="9539082" y="5681958"/>
              <a:ext cx="594604" cy="194723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399CD9F-BC6F-9077-A2F7-16103354A1BD}"/>
                </a:ext>
              </a:extLst>
            </p:cNvPr>
            <p:cNvSpPr txBox="1"/>
            <p:nvPr/>
          </p:nvSpPr>
          <p:spPr>
            <a:xfrm>
              <a:off x="9338007" y="5984181"/>
              <a:ext cx="1013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50" dirty="0">
                  <a:solidFill>
                    <a:schemeClr val="bg1"/>
                  </a:solidFill>
                </a:rPr>
                <a:t>Ecoagro</a:t>
              </a:r>
            </a:p>
            <a:p>
              <a:pPr algn="ctr"/>
              <a:r>
                <a:rPr lang="pt-BR" sz="1050" dirty="0">
                  <a:solidFill>
                    <a:schemeClr val="bg1"/>
                  </a:solidFill>
                </a:rPr>
                <a:t> Multiplica 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893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90301A15-1BAD-ED0D-20F7-40521B4F2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3" t="25703" r="29133" b="26931"/>
          <a:stretch/>
        </p:blipFill>
        <p:spPr>
          <a:xfrm>
            <a:off x="8928982" y="3928393"/>
            <a:ext cx="1533496" cy="1762775"/>
          </a:xfrm>
          <a:prstGeom prst="rect">
            <a:avLst/>
          </a:prstGeom>
        </p:spPr>
      </p:pic>
      <p:pic>
        <p:nvPicPr>
          <p:cNvPr id="4" name="Picture 2" descr="Leandro Mattia ">
            <a:extLst>
              <a:ext uri="{FF2B5EF4-FFF2-40B4-BE49-F238E27FC236}">
                <a16:creationId xmlns:a16="http://schemas.microsoft.com/office/drawing/2014/main" id="{92987DC6-0228-E782-33A7-6968D20A7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482" r="3027" b="26341"/>
          <a:stretch/>
        </p:blipFill>
        <p:spPr bwMode="auto">
          <a:xfrm>
            <a:off x="1830614" y="3928393"/>
            <a:ext cx="1523654" cy="17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Google Shape;375;g1398c0de95e_0_564">
            <a:extLst>
              <a:ext uri="{FF2B5EF4-FFF2-40B4-BE49-F238E27FC236}">
                <a16:creationId xmlns:a16="http://schemas.microsoft.com/office/drawing/2014/main" id="{E0B31087-903F-9BEC-FA98-E22DEE4636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1987" y="3936322"/>
            <a:ext cx="1546079" cy="1760615"/>
          </a:xfrm>
          <a:prstGeom prst="rect">
            <a:avLst/>
          </a:prstGeom>
          <a:noFill/>
          <a:ln w="9525" cap="flat" cmpd="sng">
            <a:solidFill>
              <a:srgbClr val="D0A1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515360" y="423258"/>
            <a:ext cx="387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Principais Executivos</a:t>
            </a:r>
          </a:p>
        </p:txBody>
      </p:sp>
      <p:grpSp>
        <p:nvGrpSpPr>
          <p:cNvPr id="47" name="Google Shape;345;g1398c0de95e_0_564">
            <a:extLst>
              <a:ext uri="{FF2B5EF4-FFF2-40B4-BE49-F238E27FC236}">
                <a16:creationId xmlns:a16="http://schemas.microsoft.com/office/drawing/2014/main" id="{00A98828-15B1-7620-C47C-51D6B4759D71}"/>
              </a:ext>
            </a:extLst>
          </p:cNvPr>
          <p:cNvGrpSpPr/>
          <p:nvPr/>
        </p:nvGrpSpPr>
        <p:grpSpPr>
          <a:xfrm>
            <a:off x="2316396" y="1445044"/>
            <a:ext cx="1937977" cy="2413206"/>
            <a:chOff x="1742879" y="1259147"/>
            <a:chExt cx="1366919" cy="1686044"/>
          </a:xfrm>
        </p:grpSpPr>
        <p:pic>
          <p:nvPicPr>
            <p:cNvPr id="51" name="Google Shape;349;g1398c0de95e_0_564">
              <a:extLst>
                <a:ext uri="{FF2B5EF4-FFF2-40B4-BE49-F238E27FC236}">
                  <a16:creationId xmlns:a16="http://schemas.microsoft.com/office/drawing/2014/main" id="{6A064A10-0C91-250E-D00C-0DE78B2224A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-765" b="6349"/>
            <a:stretch/>
          </p:blipFill>
          <p:spPr>
            <a:xfrm>
              <a:off x="1833508" y="1259147"/>
              <a:ext cx="1090500" cy="1222921"/>
            </a:xfrm>
            <a:prstGeom prst="rect">
              <a:avLst/>
            </a:prstGeom>
            <a:noFill/>
            <a:ln w="9525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8" name="Google Shape;346;g1398c0de95e_0_564">
              <a:extLst>
                <a:ext uri="{FF2B5EF4-FFF2-40B4-BE49-F238E27FC236}">
                  <a16:creationId xmlns:a16="http://schemas.microsoft.com/office/drawing/2014/main" id="{E4022B76-EDDC-02B7-111A-A38D1C232CC3}"/>
                </a:ext>
              </a:extLst>
            </p:cNvPr>
            <p:cNvSpPr txBox="1"/>
            <p:nvPr/>
          </p:nvSpPr>
          <p:spPr>
            <a:xfrm>
              <a:off x="1791158" y="2454940"/>
              <a:ext cx="1187400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Moacir Teixeira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49" name="Google Shape;347;g1398c0de95e_0_564">
              <a:extLst>
                <a:ext uri="{FF2B5EF4-FFF2-40B4-BE49-F238E27FC236}">
                  <a16:creationId xmlns:a16="http://schemas.microsoft.com/office/drawing/2014/main" id="{C9FD4B4E-58B5-0FB4-7564-B27895F2541C}"/>
                </a:ext>
              </a:extLst>
            </p:cNvPr>
            <p:cNvSpPr txBox="1"/>
            <p:nvPr/>
          </p:nvSpPr>
          <p:spPr>
            <a:xfrm>
              <a:off x="1742879" y="2590404"/>
              <a:ext cx="1366919" cy="354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Sócio Executivo e Diretor de Relações </a:t>
              </a:r>
              <a:r>
                <a:rPr lang="pt-BR" sz="1050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I</a:t>
              </a: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nstitucionais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50" name="Google Shape;348;g1398c0de95e_0_564">
              <a:extLst>
                <a:ext uri="{FF2B5EF4-FFF2-40B4-BE49-F238E27FC236}">
                  <a16:creationId xmlns:a16="http://schemas.microsoft.com/office/drawing/2014/main" id="{20B72A70-94C0-DF7A-6907-6E225B40F6C6}"/>
                </a:ext>
              </a:extLst>
            </p:cNvPr>
            <p:cNvSpPr/>
            <p:nvPr/>
          </p:nvSpPr>
          <p:spPr>
            <a:xfrm>
              <a:off x="1833508" y="1259148"/>
              <a:ext cx="10905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350;g1398c0de95e_0_564">
            <a:extLst>
              <a:ext uri="{FF2B5EF4-FFF2-40B4-BE49-F238E27FC236}">
                <a16:creationId xmlns:a16="http://schemas.microsoft.com/office/drawing/2014/main" id="{E1F40F85-CCF0-9D53-D0FE-D4D772A22980}"/>
              </a:ext>
            </a:extLst>
          </p:cNvPr>
          <p:cNvGrpSpPr/>
          <p:nvPr/>
        </p:nvGrpSpPr>
        <p:grpSpPr>
          <a:xfrm>
            <a:off x="8023064" y="1454872"/>
            <a:ext cx="2518818" cy="2399755"/>
            <a:chOff x="5793381" y="1266013"/>
            <a:chExt cx="1776605" cy="1676645"/>
          </a:xfrm>
        </p:grpSpPr>
        <p:pic>
          <p:nvPicPr>
            <p:cNvPr id="56" name="Google Shape;354;g1398c0de95e_0_564">
              <a:extLst>
                <a:ext uri="{FF2B5EF4-FFF2-40B4-BE49-F238E27FC236}">
                  <a16:creationId xmlns:a16="http://schemas.microsoft.com/office/drawing/2014/main" id="{BC67F250-AC65-BDC7-12D8-116DBE3D7B0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633" b="6751"/>
            <a:stretch/>
          </p:blipFill>
          <p:spPr>
            <a:xfrm>
              <a:off x="6054505" y="1279068"/>
              <a:ext cx="1046825" cy="1207120"/>
            </a:xfrm>
            <a:prstGeom prst="rect">
              <a:avLst/>
            </a:prstGeom>
            <a:noFill/>
            <a:ln w="9525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3" name="Google Shape;351;g1398c0de95e_0_564">
              <a:extLst>
                <a:ext uri="{FF2B5EF4-FFF2-40B4-BE49-F238E27FC236}">
                  <a16:creationId xmlns:a16="http://schemas.microsoft.com/office/drawing/2014/main" id="{E29CE175-4C59-A8FB-B117-7B38C8E1409A}"/>
                </a:ext>
              </a:extLst>
            </p:cNvPr>
            <p:cNvSpPr/>
            <p:nvPr/>
          </p:nvSpPr>
          <p:spPr>
            <a:xfrm>
              <a:off x="6054505" y="1266013"/>
              <a:ext cx="10647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352;g1398c0de95e_0_564">
              <a:extLst>
                <a:ext uri="{FF2B5EF4-FFF2-40B4-BE49-F238E27FC236}">
                  <a16:creationId xmlns:a16="http://schemas.microsoft.com/office/drawing/2014/main" id="{3A8273FB-6E3B-857E-3588-6C704158F486}"/>
                </a:ext>
              </a:extLst>
            </p:cNvPr>
            <p:cNvSpPr txBox="1"/>
            <p:nvPr/>
          </p:nvSpPr>
          <p:spPr>
            <a:xfrm>
              <a:off x="5793381" y="2470763"/>
              <a:ext cx="1776605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Douglas Albuquerque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55" name="Google Shape;353;g1398c0de95e_0_564">
              <a:extLst>
                <a:ext uri="{FF2B5EF4-FFF2-40B4-BE49-F238E27FC236}">
                  <a16:creationId xmlns:a16="http://schemas.microsoft.com/office/drawing/2014/main" id="{EA1297AD-BB62-CD44-010C-F3450D89D625}"/>
                </a:ext>
              </a:extLst>
            </p:cNvPr>
            <p:cNvSpPr txBox="1"/>
            <p:nvPr/>
          </p:nvSpPr>
          <p:spPr>
            <a:xfrm>
              <a:off x="6000552" y="2587871"/>
              <a:ext cx="1307999" cy="354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Presidente do Conselho de Administração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57" name="Google Shape;355;g1398c0de95e_0_564">
            <a:extLst>
              <a:ext uri="{FF2B5EF4-FFF2-40B4-BE49-F238E27FC236}">
                <a16:creationId xmlns:a16="http://schemas.microsoft.com/office/drawing/2014/main" id="{EE6C83F3-6D95-6F19-5B72-41EDF3CED23F}"/>
              </a:ext>
            </a:extLst>
          </p:cNvPr>
          <p:cNvGrpSpPr/>
          <p:nvPr/>
        </p:nvGrpSpPr>
        <p:grpSpPr>
          <a:xfrm>
            <a:off x="6213098" y="1454872"/>
            <a:ext cx="1854443" cy="2409634"/>
            <a:chOff x="4491351" y="1266013"/>
            <a:chExt cx="1308000" cy="1683548"/>
          </a:xfrm>
        </p:grpSpPr>
        <p:sp>
          <p:nvSpPr>
            <p:cNvPr id="58" name="Google Shape;356;g1398c0de95e_0_564">
              <a:extLst>
                <a:ext uri="{FF2B5EF4-FFF2-40B4-BE49-F238E27FC236}">
                  <a16:creationId xmlns:a16="http://schemas.microsoft.com/office/drawing/2014/main" id="{A746971C-250D-85FF-D29E-D9DE7C83AAB0}"/>
                </a:ext>
              </a:extLst>
            </p:cNvPr>
            <p:cNvSpPr/>
            <p:nvPr/>
          </p:nvSpPr>
          <p:spPr>
            <a:xfrm>
              <a:off x="4600075" y="1266013"/>
              <a:ext cx="10905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57;g1398c0de95e_0_564">
              <a:extLst>
                <a:ext uri="{FF2B5EF4-FFF2-40B4-BE49-F238E27FC236}">
                  <a16:creationId xmlns:a16="http://schemas.microsoft.com/office/drawing/2014/main" id="{6EE47CC8-5EE7-E6AC-4FF0-461258A52342}"/>
                </a:ext>
              </a:extLst>
            </p:cNvPr>
            <p:cNvSpPr txBox="1"/>
            <p:nvPr/>
          </p:nvSpPr>
          <p:spPr>
            <a:xfrm>
              <a:off x="4491351" y="2470763"/>
              <a:ext cx="1308000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Cristian Fumagalli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60" name="Google Shape;358;g1398c0de95e_0_564">
              <a:extLst>
                <a:ext uri="{FF2B5EF4-FFF2-40B4-BE49-F238E27FC236}">
                  <a16:creationId xmlns:a16="http://schemas.microsoft.com/office/drawing/2014/main" id="{57BD3935-1BC7-3AD9-6A23-A3DB147A1427}"/>
                </a:ext>
              </a:extLst>
            </p:cNvPr>
            <p:cNvSpPr txBox="1"/>
            <p:nvPr/>
          </p:nvSpPr>
          <p:spPr>
            <a:xfrm>
              <a:off x="4569531" y="2594774"/>
              <a:ext cx="1187400" cy="354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Sócio Executivo e Diretor de Operações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pic>
          <p:nvPicPr>
            <p:cNvPr id="61" name="Google Shape;359;g1398c0de95e_0_564">
              <a:extLst>
                <a:ext uri="{FF2B5EF4-FFF2-40B4-BE49-F238E27FC236}">
                  <a16:creationId xmlns:a16="http://schemas.microsoft.com/office/drawing/2014/main" id="{60F2FD64-AD35-8785-0601-C7B3B8765CB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-240" b="6751"/>
            <a:stretch/>
          </p:blipFill>
          <p:spPr>
            <a:xfrm>
              <a:off x="4615240" y="1279068"/>
              <a:ext cx="1060170" cy="1215514"/>
            </a:xfrm>
            <a:prstGeom prst="rect">
              <a:avLst/>
            </a:prstGeom>
            <a:noFill/>
            <a:ln w="9525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62" name="Google Shape;376;g1398c0de95e_0_564" descr="Homem em pé na frente de um prédio&#10;&#10;Descrição gerada automaticamente com confiança média">
            <a:extLst>
              <a:ext uri="{FF2B5EF4-FFF2-40B4-BE49-F238E27FC236}">
                <a16:creationId xmlns:a16="http://schemas.microsoft.com/office/drawing/2014/main" id="{14C02A25-112F-F9E4-768B-974F2B2E70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2883" t="6658" r="26623" b="56692"/>
          <a:stretch/>
        </p:blipFill>
        <p:spPr>
          <a:xfrm>
            <a:off x="4470922" y="1436298"/>
            <a:ext cx="1483234" cy="1772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6B3039B-4ACC-6743-D243-ED3F4E4E561B}"/>
              </a:ext>
            </a:extLst>
          </p:cNvPr>
          <p:cNvGrpSpPr/>
          <p:nvPr/>
        </p:nvGrpSpPr>
        <p:grpSpPr>
          <a:xfrm>
            <a:off x="7005796" y="3936322"/>
            <a:ext cx="1854443" cy="2248983"/>
            <a:chOff x="8289212" y="4105095"/>
            <a:chExt cx="1854443" cy="2248983"/>
          </a:xfrm>
        </p:grpSpPr>
        <p:pic>
          <p:nvPicPr>
            <p:cNvPr id="67" name="Google Shape;370;g1398c0de95e_0_564">
              <a:extLst>
                <a:ext uri="{FF2B5EF4-FFF2-40B4-BE49-F238E27FC236}">
                  <a16:creationId xmlns:a16="http://schemas.microsoft.com/office/drawing/2014/main" id="{1E20A019-CC20-C5F9-7270-65F7C852D85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r="2296" b="7706"/>
            <a:stretch/>
          </p:blipFill>
          <p:spPr>
            <a:xfrm>
              <a:off x="8458681" y="4119568"/>
              <a:ext cx="1517463" cy="1747315"/>
            </a:xfrm>
            <a:prstGeom prst="rect">
              <a:avLst/>
            </a:prstGeom>
            <a:noFill/>
            <a:ln w="9525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3" name="Google Shape;366;g1398c0de95e_0_564">
              <a:extLst>
                <a:ext uri="{FF2B5EF4-FFF2-40B4-BE49-F238E27FC236}">
                  <a16:creationId xmlns:a16="http://schemas.microsoft.com/office/drawing/2014/main" id="{A26E78D2-A46B-C064-7DA0-9A835F09CCC9}"/>
                </a:ext>
              </a:extLst>
            </p:cNvPr>
            <p:cNvSpPr/>
            <p:nvPr/>
          </p:nvSpPr>
          <p:spPr>
            <a:xfrm>
              <a:off x="8443358" y="4105095"/>
              <a:ext cx="1546078" cy="1772503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68;g1398c0de95e_0_564">
              <a:extLst>
                <a:ext uri="{FF2B5EF4-FFF2-40B4-BE49-F238E27FC236}">
                  <a16:creationId xmlns:a16="http://schemas.microsoft.com/office/drawing/2014/main" id="{8DF2424B-8CD3-C6DE-4DAE-F47FE8E90117}"/>
                </a:ext>
              </a:extLst>
            </p:cNvPr>
            <p:cNvSpPr txBox="1"/>
            <p:nvPr/>
          </p:nvSpPr>
          <p:spPr>
            <a:xfrm>
              <a:off x="8289212" y="5800705"/>
              <a:ext cx="1854443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Bruno Lund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66" name="Google Shape;369;g1398c0de95e_0_564">
              <a:extLst>
                <a:ext uri="{FF2B5EF4-FFF2-40B4-BE49-F238E27FC236}">
                  <a16:creationId xmlns:a16="http://schemas.microsoft.com/office/drawing/2014/main" id="{6039BE9E-B9CE-7781-62D1-189A3CC43C04}"/>
                </a:ext>
              </a:extLst>
            </p:cNvPr>
            <p:cNvSpPr txBox="1"/>
            <p:nvPr/>
          </p:nvSpPr>
          <p:spPr>
            <a:xfrm>
              <a:off x="8374667" y="6007860"/>
              <a:ext cx="1683460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Diretor da EGA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FB0B151-B96F-6F89-B62A-32D9EC248672}"/>
              </a:ext>
            </a:extLst>
          </p:cNvPr>
          <p:cNvGrpSpPr/>
          <p:nvPr/>
        </p:nvGrpSpPr>
        <p:grpSpPr>
          <a:xfrm>
            <a:off x="3570883" y="3950796"/>
            <a:ext cx="1683462" cy="2255204"/>
            <a:chOff x="7343811" y="4172241"/>
            <a:chExt cx="1683462" cy="2255204"/>
          </a:xfrm>
        </p:grpSpPr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65C63CC2-C66B-81CF-5EC4-7FB6CA61D4EE}"/>
                </a:ext>
              </a:extLst>
            </p:cNvPr>
            <p:cNvGrpSpPr/>
            <p:nvPr/>
          </p:nvGrpSpPr>
          <p:grpSpPr>
            <a:xfrm>
              <a:off x="7343813" y="4172241"/>
              <a:ext cx="1683460" cy="2255204"/>
              <a:chOff x="5479655" y="2759027"/>
              <a:chExt cx="1187400" cy="1575650"/>
            </a:xfrm>
          </p:grpSpPr>
          <p:sp>
            <p:nvSpPr>
              <p:cNvPr id="75" name="Google Shape;372;g1398c0de95e_0_564">
                <a:extLst>
                  <a:ext uri="{FF2B5EF4-FFF2-40B4-BE49-F238E27FC236}">
                    <a16:creationId xmlns:a16="http://schemas.microsoft.com/office/drawing/2014/main" id="{459C2644-5E97-28E0-8DF3-EA123668504F}"/>
                  </a:ext>
                </a:extLst>
              </p:cNvPr>
              <p:cNvSpPr txBox="1"/>
              <p:nvPr/>
            </p:nvSpPr>
            <p:spPr>
              <a:xfrm>
                <a:off x="5479655" y="4092784"/>
                <a:ext cx="1187400" cy="2418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t-BR" sz="1050" b="0" i="0" u="none" strike="noStrike" cap="none" dirty="0">
                    <a:solidFill>
                      <a:srgbClr val="062838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</a:rPr>
                  <a:t>Diretor de Originação </a:t>
                </a:r>
                <a:endParaRPr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pic>
            <p:nvPicPr>
              <p:cNvPr id="76" name="Google Shape;382;g1398c0de95e_0_564">
                <a:extLst>
                  <a:ext uri="{FF2B5EF4-FFF2-40B4-BE49-F238E27FC236}">
                    <a16:creationId xmlns:a16="http://schemas.microsoft.com/office/drawing/2014/main" id="{B4BDC573-29CC-7953-8523-4F5189F8651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b="21910"/>
              <a:stretch/>
            </p:blipFill>
            <p:spPr>
              <a:xfrm>
                <a:off x="5500350" y="2759027"/>
                <a:ext cx="1090498" cy="1238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" name="Google Shape;383;g1398c0de95e_0_564">
                <a:extLst>
                  <a:ext uri="{FF2B5EF4-FFF2-40B4-BE49-F238E27FC236}">
                    <a16:creationId xmlns:a16="http://schemas.microsoft.com/office/drawing/2014/main" id="{43814D50-61AB-258B-F3C8-4936151FB591}"/>
                  </a:ext>
                </a:extLst>
              </p:cNvPr>
              <p:cNvSpPr/>
              <p:nvPr/>
            </p:nvSpPr>
            <p:spPr>
              <a:xfrm>
                <a:off x="5513798" y="2759027"/>
                <a:ext cx="1090500" cy="1238400"/>
              </a:xfrm>
              <a:prstGeom prst="rect">
                <a:avLst/>
              </a:prstGeom>
              <a:noFill/>
              <a:ln w="38100" cap="flat" cmpd="sng">
                <a:solidFill>
                  <a:srgbClr val="D0A1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" name="Google Shape;371;g1398c0de95e_0_564">
              <a:extLst>
                <a:ext uri="{FF2B5EF4-FFF2-40B4-BE49-F238E27FC236}">
                  <a16:creationId xmlns:a16="http://schemas.microsoft.com/office/drawing/2014/main" id="{18D8E386-FB28-8654-D712-97433F764A14}"/>
                </a:ext>
              </a:extLst>
            </p:cNvPr>
            <p:cNvSpPr txBox="1"/>
            <p:nvPr/>
          </p:nvSpPr>
          <p:spPr>
            <a:xfrm>
              <a:off x="7343811" y="5880847"/>
              <a:ext cx="1683460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Mathias Teixeira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sp>
        <p:nvSpPr>
          <p:cNvPr id="69" name="Google Shape;373;g1398c0de95e_0_564">
            <a:extLst>
              <a:ext uri="{FF2B5EF4-FFF2-40B4-BE49-F238E27FC236}">
                <a16:creationId xmlns:a16="http://schemas.microsoft.com/office/drawing/2014/main" id="{978C4846-8750-7136-9B90-D9777052C7CD}"/>
              </a:ext>
            </a:extLst>
          </p:cNvPr>
          <p:cNvSpPr txBox="1"/>
          <p:nvPr/>
        </p:nvSpPr>
        <p:spPr>
          <a:xfrm>
            <a:off x="5653599" y="5677705"/>
            <a:ext cx="1854443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André Higashino</a:t>
            </a:r>
            <a:endParaRPr sz="1050" b="1" i="0" u="none" strike="noStrike" cap="none" dirty="0">
              <a:solidFill>
                <a:srgbClr val="062838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516E1597-E49D-47F7-F4CF-0A0DD8E87395}"/>
              </a:ext>
            </a:extLst>
          </p:cNvPr>
          <p:cNvGrpSpPr/>
          <p:nvPr/>
        </p:nvGrpSpPr>
        <p:grpSpPr>
          <a:xfrm>
            <a:off x="5352783" y="3928394"/>
            <a:ext cx="1683460" cy="2423288"/>
            <a:chOff x="2793242" y="2717723"/>
            <a:chExt cx="1187400" cy="1693088"/>
          </a:xfrm>
        </p:grpSpPr>
        <p:sp>
          <p:nvSpPr>
            <p:cNvPr id="71" name="Google Shape;365;g1398c0de95e_0_564">
              <a:extLst>
                <a:ext uri="{FF2B5EF4-FFF2-40B4-BE49-F238E27FC236}">
                  <a16:creationId xmlns:a16="http://schemas.microsoft.com/office/drawing/2014/main" id="{F1AC127D-A3CB-C665-F998-DDCA7638B780}"/>
                </a:ext>
              </a:extLst>
            </p:cNvPr>
            <p:cNvSpPr/>
            <p:nvPr/>
          </p:nvSpPr>
          <p:spPr>
            <a:xfrm>
              <a:off x="2813840" y="2717723"/>
              <a:ext cx="10905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374;g1398c0de95e_0_564">
              <a:extLst>
                <a:ext uri="{FF2B5EF4-FFF2-40B4-BE49-F238E27FC236}">
                  <a16:creationId xmlns:a16="http://schemas.microsoft.com/office/drawing/2014/main" id="{ADC33578-ED61-7A17-944C-3435D6D27543}"/>
                </a:ext>
              </a:extLst>
            </p:cNvPr>
            <p:cNvSpPr txBox="1"/>
            <p:nvPr/>
          </p:nvSpPr>
          <p:spPr>
            <a:xfrm>
              <a:off x="2793242" y="4056024"/>
              <a:ext cx="1187400" cy="354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Diretor de Riscos e </a:t>
              </a:r>
              <a:r>
                <a:rPr lang="pt-BR" sz="1050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C</a:t>
              </a: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ompliance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78" name="Google Shape;360;g1398c0de95e_0_564">
            <a:extLst>
              <a:ext uri="{FF2B5EF4-FFF2-40B4-BE49-F238E27FC236}">
                <a16:creationId xmlns:a16="http://schemas.microsoft.com/office/drawing/2014/main" id="{E32F3040-FD33-9A4A-1AEC-B988430BC5D3}"/>
              </a:ext>
            </a:extLst>
          </p:cNvPr>
          <p:cNvGrpSpPr/>
          <p:nvPr/>
        </p:nvGrpSpPr>
        <p:grpSpPr>
          <a:xfrm>
            <a:off x="4354392" y="1441077"/>
            <a:ext cx="1683460" cy="2303018"/>
            <a:chOff x="3180344" y="1256375"/>
            <a:chExt cx="1187400" cy="1609057"/>
          </a:xfrm>
        </p:grpSpPr>
        <p:sp>
          <p:nvSpPr>
            <p:cNvPr id="79" name="Google Shape;361;g1398c0de95e_0_564">
              <a:extLst>
                <a:ext uri="{FF2B5EF4-FFF2-40B4-BE49-F238E27FC236}">
                  <a16:creationId xmlns:a16="http://schemas.microsoft.com/office/drawing/2014/main" id="{4AAC9211-14C2-19B5-8CAA-FFD377BDB6D5}"/>
                </a:ext>
              </a:extLst>
            </p:cNvPr>
            <p:cNvSpPr txBox="1"/>
            <p:nvPr/>
          </p:nvSpPr>
          <p:spPr>
            <a:xfrm>
              <a:off x="3180344" y="2457657"/>
              <a:ext cx="1187400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Milton Menten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80" name="Google Shape;362;g1398c0de95e_0_564">
              <a:extLst>
                <a:ext uri="{FF2B5EF4-FFF2-40B4-BE49-F238E27FC236}">
                  <a16:creationId xmlns:a16="http://schemas.microsoft.com/office/drawing/2014/main" id="{3336E802-AB65-C0B4-C767-2143E37726BA}"/>
                </a:ext>
              </a:extLst>
            </p:cNvPr>
            <p:cNvSpPr txBox="1"/>
            <p:nvPr/>
          </p:nvSpPr>
          <p:spPr>
            <a:xfrm>
              <a:off x="3180344" y="2623539"/>
              <a:ext cx="1187400" cy="241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CEO - Sócio Executivo</a:t>
              </a:r>
              <a:endParaRPr sz="1050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81" name="Google Shape;363;g1398c0de95e_0_564">
              <a:extLst>
                <a:ext uri="{FF2B5EF4-FFF2-40B4-BE49-F238E27FC236}">
                  <a16:creationId xmlns:a16="http://schemas.microsoft.com/office/drawing/2014/main" id="{4B82C8A5-CE4B-DABC-0722-D4738D6C792E}"/>
                </a:ext>
              </a:extLst>
            </p:cNvPr>
            <p:cNvSpPr/>
            <p:nvPr/>
          </p:nvSpPr>
          <p:spPr>
            <a:xfrm>
              <a:off x="3252741" y="1256375"/>
              <a:ext cx="1042500" cy="1238400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3502957-2ACF-FFEA-EB34-0ACF8C564FD8}"/>
              </a:ext>
            </a:extLst>
          </p:cNvPr>
          <p:cNvGrpSpPr/>
          <p:nvPr/>
        </p:nvGrpSpPr>
        <p:grpSpPr>
          <a:xfrm>
            <a:off x="1782204" y="3924433"/>
            <a:ext cx="1683462" cy="2255204"/>
            <a:chOff x="7343811" y="4172241"/>
            <a:chExt cx="1683462" cy="2255204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7A885FE2-8409-6D20-A9CE-1F86A104516A}"/>
                </a:ext>
              </a:extLst>
            </p:cNvPr>
            <p:cNvGrpSpPr/>
            <p:nvPr/>
          </p:nvGrpSpPr>
          <p:grpSpPr>
            <a:xfrm>
              <a:off x="7343813" y="4172241"/>
              <a:ext cx="1683460" cy="2255204"/>
              <a:chOff x="5479655" y="2759027"/>
              <a:chExt cx="1187400" cy="1575650"/>
            </a:xfrm>
          </p:grpSpPr>
          <p:sp>
            <p:nvSpPr>
              <p:cNvPr id="24" name="Google Shape;372;g1398c0de95e_0_564">
                <a:extLst>
                  <a:ext uri="{FF2B5EF4-FFF2-40B4-BE49-F238E27FC236}">
                    <a16:creationId xmlns:a16="http://schemas.microsoft.com/office/drawing/2014/main" id="{ABF73CA7-96E2-4399-50BA-F177F608000C}"/>
                  </a:ext>
                </a:extLst>
              </p:cNvPr>
              <p:cNvSpPr txBox="1"/>
              <p:nvPr/>
            </p:nvSpPr>
            <p:spPr>
              <a:xfrm>
                <a:off x="5479655" y="4092784"/>
                <a:ext cx="1187400" cy="2418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pt-BR" sz="1050" b="0" i="0" u="none" strike="noStrike" cap="none" dirty="0">
                    <a:solidFill>
                      <a:srgbClr val="062838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</a:rPr>
                  <a:t>Diretor Financeiro</a:t>
                </a:r>
                <a:endParaRPr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83;g1398c0de95e_0_564">
                <a:extLst>
                  <a:ext uri="{FF2B5EF4-FFF2-40B4-BE49-F238E27FC236}">
                    <a16:creationId xmlns:a16="http://schemas.microsoft.com/office/drawing/2014/main" id="{D2A03F1F-33FD-24D6-7CDA-E910D2961563}"/>
                  </a:ext>
                </a:extLst>
              </p:cNvPr>
              <p:cNvSpPr/>
              <p:nvPr/>
            </p:nvSpPr>
            <p:spPr>
              <a:xfrm>
                <a:off x="5513798" y="2759027"/>
                <a:ext cx="1090500" cy="1238400"/>
              </a:xfrm>
              <a:prstGeom prst="rect">
                <a:avLst/>
              </a:prstGeom>
              <a:noFill/>
              <a:ln w="38100" cap="flat" cmpd="sng">
                <a:solidFill>
                  <a:srgbClr val="D0A1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oogle Shape;371;g1398c0de95e_0_564">
              <a:extLst>
                <a:ext uri="{FF2B5EF4-FFF2-40B4-BE49-F238E27FC236}">
                  <a16:creationId xmlns:a16="http://schemas.microsoft.com/office/drawing/2014/main" id="{BC70F6E2-24A3-1D66-C439-7F80472F831B}"/>
                </a:ext>
              </a:extLst>
            </p:cNvPr>
            <p:cNvSpPr txBox="1"/>
            <p:nvPr/>
          </p:nvSpPr>
          <p:spPr>
            <a:xfrm>
              <a:off x="7343811" y="5880847"/>
              <a:ext cx="1683460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Leandro Mattia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9DD2465-5378-FC7F-A263-738CCCA5C248}"/>
              </a:ext>
            </a:extLst>
          </p:cNvPr>
          <p:cNvGrpSpPr/>
          <p:nvPr/>
        </p:nvGrpSpPr>
        <p:grpSpPr>
          <a:xfrm>
            <a:off x="8770803" y="3938888"/>
            <a:ext cx="1854443" cy="2410566"/>
            <a:chOff x="8289212" y="4105095"/>
            <a:chExt cx="1854443" cy="2410566"/>
          </a:xfrm>
        </p:grpSpPr>
        <p:sp>
          <p:nvSpPr>
            <p:cNvPr id="10" name="Google Shape;366;g1398c0de95e_0_564">
              <a:extLst>
                <a:ext uri="{FF2B5EF4-FFF2-40B4-BE49-F238E27FC236}">
                  <a16:creationId xmlns:a16="http://schemas.microsoft.com/office/drawing/2014/main" id="{1C905DC9-F969-0184-9CDE-C530AA510494}"/>
                </a:ext>
              </a:extLst>
            </p:cNvPr>
            <p:cNvSpPr/>
            <p:nvPr/>
          </p:nvSpPr>
          <p:spPr>
            <a:xfrm>
              <a:off x="8443358" y="4105095"/>
              <a:ext cx="1546078" cy="1772503"/>
            </a:xfrm>
            <a:prstGeom prst="rect">
              <a:avLst/>
            </a:prstGeom>
            <a:noFill/>
            <a:ln w="38100" cap="flat" cmpd="sng">
              <a:solidFill>
                <a:srgbClr val="D0A1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8;g1398c0de95e_0_564">
              <a:extLst>
                <a:ext uri="{FF2B5EF4-FFF2-40B4-BE49-F238E27FC236}">
                  <a16:creationId xmlns:a16="http://schemas.microsoft.com/office/drawing/2014/main" id="{136980CC-50DE-FE5E-45D0-2CF84619E727}"/>
                </a:ext>
              </a:extLst>
            </p:cNvPr>
            <p:cNvSpPr txBox="1"/>
            <p:nvPr/>
          </p:nvSpPr>
          <p:spPr>
            <a:xfrm>
              <a:off x="8289212" y="5800705"/>
              <a:ext cx="1854443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50" b="1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Marcello Albuquerque</a:t>
              </a:r>
              <a:endParaRPr sz="1050" b="1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12" name="Google Shape;369;g1398c0de95e_0_564">
              <a:extLst>
                <a:ext uri="{FF2B5EF4-FFF2-40B4-BE49-F238E27FC236}">
                  <a16:creationId xmlns:a16="http://schemas.microsoft.com/office/drawing/2014/main" id="{80DCAD4E-8581-F781-C900-DEFA95C96F61}"/>
                </a:ext>
              </a:extLst>
            </p:cNvPr>
            <p:cNvSpPr txBox="1"/>
            <p:nvPr/>
          </p:nvSpPr>
          <p:spPr>
            <a:xfrm>
              <a:off x="8374667" y="6007860"/>
              <a:ext cx="1683460" cy="50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BR" sz="1050" b="0" i="0" u="none" strike="noStrike" cap="none" dirty="0">
                  <a:solidFill>
                    <a:srgbClr val="06283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Diretor de Projetos Estratégicos</a:t>
              </a:r>
              <a:endParaRPr sz="1050" b="0" i="0" u="none" strike="noStrike" cap="none" dirty="0">
                <a:solidFill>
                  <a:srgbClr val="062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A41877F7-BAFC-6277-743A-4FA13FA4C8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0091F5AE-9397-2E4C-20DB-B6D36DED4A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14" name="Imagem 13" descr="Forma&#10;&#10;Descrição gerada automaticamente com confiança baixa">
            <a:extLst>
              <a:ext uri="{FF2B5EF4-FFF2-40B4-BE49-F238E27FC236}">
                <a16:creationId xmlns:a16="http://schemas.microsoft.com/office/drawing/2014/main" id="{FEB2F500-506D-E937-A747-0C7553CDC6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96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segurando flor&#10;&#10;Descrição gerada automaticamente com confiança baixa">
            <a:extLst>
              <a:ext uri="{FF2B5EF4-FFF2-40B4-BE49-F238E27FC236}">
                <a16:creationId xmlns:a16="http://schemas.microsoft.com/office/drawing/2014/main" id="{B8F3B9DE-99DA-5049-DB2B-25A1A2BB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9E7555DE-4A23-15C4-C6CF-3179FD3A6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18" y="2377437"/>
            <a:ext cx="5356882" cy="1821340"/>
          </a:xfrm>
          <a:prstGeom prst="rect">
            <a:avLst/>
          </a:prstGeom>
        </p:spPr>
      </p:pic>
      <p:pic>
        <p:nvPicPr>
          <p:cNvPr id="11" name="Imagem 10" descr="Código QR&#10;&#10;Descrição gerada automaticamente">
            <a:extLst>
              <a:ext uri="{FF2B5EF4-FFF2-40B4-BE49-F238E27FC236}">
                <a16:creationId xmlns:a16="http://schemas.microsoft.com/office/drawing/2014/main" id="{6C925F4E-B684-7795-CF7D-3978F96D2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78" y="1140590"/>
            <a:ext cx="3791272" cy="502252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B130E5-9696-5318-8E37-A65005E54128}"/>
              </a:ext>
            </a:extLst>
          </p:cNvPr>
          <p:cNvSpPr txBox="1"/>
          <p:nvPr/>
        </p:nvSpPr>
        <p:spPr>
          <a:xfrm>
            <a:off x="8733913" y="3902140"/>
            <a:ext cx="2985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 ACOMPANHE NAS REDES</a:t>
            </a:r>
            <a:endParaRPr lang="pt-BR" sz="24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6C5B2F4-8460-B43E-B7FA-2566845219E3}"/>
              </a:ext>
            </a:extLst>
          </p:cNvPr>
          <p:cNvSpPr txBox="1"/>
          <p:nvPr/>
        </p:nvSpPr>
        <p:spPr>
          <a:xfrm>
            <a:off x="6222755" y="1856694"/>
            <a:ext cx="6200190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A393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Garantindo que 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571CC2-1C98-F476-162F-FE46DFAF5C5B}"/>
              </a:ext>
            </a:extLst>
          </p:cNvPr>
          <p:cNvSpPr txBox="1"/>
          <p:nvPr/>
        </p:nvSpPr>
        <p:spPr>
          <a:xfrm>
            <a:off x="6247946" y="2318359"/>
            <a:ext cx="42607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A39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agro seja sempre um bom negócio</a:t>
            </a:r>
          </a:p>
        </p:txBody>
      </p:sp>
    </p:spTree>
    <p:extLst>
      <p:ext uri="{BB962C8B-B14F-4D97-AF65-F5344CB8AC3E}">
        <p14:creationId xmlns:p14="http://schemas.microsoft.com/office/powerpoint/2010/main" val="428007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98E30D2-E900-7299-47A2-EA22CFCA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0" t="2632" r="6362" b="961"/>
          <a:stretch/>
        </p:blipFill>
        <p:spPr>
          <a:xfrm>
            <a:off x="7473820" y="1526875"/>
            <a:ext cx="4718180" cy="4815966"/>
          </a:xfrm>
          <a:prstGeom prst="rect">
            <a:avLst/>
          </a:prstGeom>
        </p:spPr>
      </p:pic>
      <p:pic>
        <p:nvPicPr>
          <p:cNvPr id="25" name="Imagem 2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CAB5D82-BCB8-2BB0-E055-5A847D032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71" y="2024836"/>
            <a:ext cx="3335502" cy="25241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661445" y="411334"/>
            <a:ext cx="257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 Somos</a:t>
            </a:r>
          </a:p>
        </p:txBody>
      </p:sp>
      <p:pic>
        <p:nvPicPr>
          <p:cNvPr id="17" name="Imagem 1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9CB9BF19-5497-6E04-E059-D45C092BE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" y="1365233"/>
            <a:ext cx="6139070" cy="505371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68AC8EF-998B-45B7-0B85-1197E0126319}"/>
              </a:ext>
            </a:extLst>
          </p:cNvPr>
          <p:cNvSpPr txBox="1"/>
          <p:nvPr/>
        </p:nvSpPr>
        <p:spPr>
          <a:xfrm>
            <a:off x="1194764" y="2350046"/>
            <a:ext cx="39566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 1998 uma muda foi plantada com o compromisso e a dedicação de pessoas que identificaram uma oportunidade e sempre acreditaram no potencial da agropecuária brasileira.</a:t>
            </a:r>
          </a:p>
          <a:p>
            <a:pPr algn="just"/>
            <a:endParaRPr lang="pt-BR" sz="12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 especializamos no desenvolvimento e estruturação de operações financeiras, tendo como principal missão ser o elo entre a cadeia produtiva do agronegócio e o Mercado de Capitais, valorizando e respeitando tanto as necessidades de rentabilidade e segurança de investidores, como a demanda de recursos para produtores e empresas.</a:t>
            </a:r>
          </a:p>
        </p:txBody>
      </p:sp>
      <p:pic>
        <p:nvPicPr>
          <p:cNvPr id="23" name="Imagem 2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41A3A13-A800-BADB-B01F-FA535458C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80" y="-152866"/>
            <a:ext cx="2700575" cy="2043679"/>
          </a:xfrm>
          <a:prstGeom prst="rect">
            <a:avLst/>
          </a:prstGeom>
        </p:spPr>
      </p:pic>
      <p:pic>
        <p:nvPicPr>
          <p:cNvPr id="24" name="Imagem 2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03E8D24-887A-4CB6-FFFF-45C8C33CD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96" y="638141"/>
            <a:ext cx="2700575" cy="2043679"/>
          </a:xfrm>
          <a:prstGeom prst="rect">
            <a:avLst/>
          </a:prstGeom>
        </p:spPr>
      </p:pic>
      <p:pic>
        <p:nvPicPr>
          <p:cNvPr id="26" name="Imagem 2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785969A3-354F-1AF6-1072-1C29DCF7D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53" y="4025122"/>
            <a:ext cx="2700575" cy="2043679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8BB88958-9B3B-0EF0-4F5E-2DED9F7F163D}"/>
              </a:ext>
            </a:extLst>
          </p:cNvPr>
          <p:cNvSpPr txBox="1"/>
          <p:nvPr/>
        </p:nvSpPr>
        <p:spPr>
          <a:xfrm>
            <a:off x="9570817" y="492485"/>
            <a:ext cx="1485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maior </a:t>
            </a:r>
            <a:r>
              <a:rPr lang="pt-BR" sz="1200" i="0" u="none" strike="noStrike" dirty="0" err="1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t-BR" sz="1200" dirty="0">
              <a:solidFill>
                <a:srgbClr val="02566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 Agronegócio</a:t>
            </a:r>
            <a:endParaRPr lang="pt-BR" sz="1200" dirty="0">
              <a:solidFill>
                <a:srgbClr val="02566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3CE0143-9DE0-5EE9-78DE-361BFAE1D2E2}"/>
              </a:ext>
            </a:extLst>
          </p:cNvPr>
          <p:cNvSpPr txBox="1"/>
          <p:nvPr/>
        </p:nvSpPr>
        <p:spPr>
          <a:xfrm>
            <a:off x="6969967" y="1306167"/>
            <a:ext cx="2416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Compromisso com o</a:t>
            </a:r>
          </a:p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desenvolvimento</a:t>
            </a:r>
          </a:p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sustentável do Agronegócio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350D8CD-53AA-F6B1-9526-66466D8CFDAA}"/>
              </a:ext>
            </a:extLst>
          </p:cNvPr>
          <p:cNvSpPr txBox="1"/>
          <p:nvPr/>
        </p:nvSpPr>
        <p:spPr>
          <a:xfrm>
            <a:off x="6315122" y="2832878"/>
            <a:ext cx="15620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Foco Exclusivo e profundo conhecimento no Agro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6B676CD-BB24-3441-D401-EDA696F85E59}"/>
              </a:ext>
            </a:extLst>
          </p:cNvPr>
          <p:cNvSpPr txBox="1"/>
          <p:nvPr/>
        </p:nvSpPr>
        <p:spPr>
          <a:xfrm>
            <a:off x="6208143" y="4711436"/>
            <a:ext cx="1577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Soluções financeiras personalizadas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0AD6A7-C4D5-7E39-C124-D22D5DDD2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A3F0CDE-770C-91AD-DEAB-5CE03302AD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2FD71593-603A-7CA6-8D7A-939B2BD886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5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id="{B2E0B503-A2E8-CA26-0206-3E3242B0B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80" y="1287262"/>
            <a:ext cx="8546240" cy="48072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612559" y="423258"/>
            <a:ext cx="257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Nossa Missão</a:t>
            </a:r>
          </a:p>
        </p:txBody>
      </p:sp>
      <p:pic>
        <p:nvPicPr>
          <p:cNvPr id="11" name="Imagem 10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9E311E4-E29B-124C-E60F-4AA5BD07F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00" y="2090892"/>
            <a:ext cx="4228571" cy="3200000"/>
          </a:xfrm>
          <a:prstGeom prst="rect">
            <a:avLst/>
          </a:prstGeom>
        </p:spPr>
      </p:pic>
      <p:pic>
        <p:nvPicPr>
          <p:cNvPr id="13" name="Imagem 1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3CA98AB-1254-1E47-A049-BBCC9FCE5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3756" y="2090892"/>
            <a:ext cx="4228571" cy="3200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9558A8C-6DDC-BA13-77CA-0CD1BD4880EB}"/>
              </a:ext>
            </a:extLst>
          </p:cNvPr>
          <p:cNvSpPr txBox="1"/>
          <p:nvPr/>
        </p:nvSpPr>
        <p:spPr>
          <a:xfrm>
            <a:off x="310468" y="3198448"/>
            <a:ext cx="2876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um lado temos o produtor, com conhecimento do setor agrícola e à procura de investimento para sua produção.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E4D1B95-9162-75AE-C8BA-DAA13CF9F2FC}"/>
              </a:ext>
            </a:extLst>
          </p:cNvPr>
          <p:cNvSpPr txBox="1"/>
          <p:nvPr/>
        </p:nvSpPr>
        <p:spPr>
          <a:xfrm>
            <a:off x="9301488" y="3198448"/>
            <a:ext cx="2580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i="0" u="none" strike="noStrike" dirty="0">
                <a:solidFill>
                  <a:srgbClr val="02566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 outro, temos investidores em busca de novas oportunidades, com segurança e rentabilidade.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FD53CD-B00A-BE45-18D0-E621C7821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955C0544-50DB-F658-133C-FE76C11A1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700F2CCC-E5FF-7D62-9641-90D56C8B3C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Logotipo&#10;&#10;Descrição gerada automaticamente">
            <a:extLst>
              <a:ext uri="{FF2B5EF4-FFF2-40B4-BE49-F238E27FC236}">
                <a16:creationId xmlns:a16="http://schemas.microsoft.com/office/drawing/2014/main" id="{77817B0C-11CE-91D2-7D19-72560D2D9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4" b="-4056"/>
          <a:stretch/>
        </p:blipFill>
        <p:spPr>
          <a:xfrm>
            <a:off x="0" y="1278774"/>
            <a:ext cx="12192000" cy="5607218"/>
          </a:xfrm>
          <a:prstGeom prst="rect">
            <a:avLst/>
          </a:prstGeom>
        </p:spPr>
      </p:pic>
      <p:pic>
        <p:nvPicPr>
          <p:cNvPr id="13" name="Imagem 12" descr="Uma imagem contendo Ícone&#10;&#10;Descrição gerada automaticamente">
            <a:extLst>
              <a:ext uri="{FF2B5EF4-FFF2-40B4-BE49-F238E27FC236}">
                <a16:creationId xmlns:a16="http://schemas.microsoft.com/office/drawing/2014/main" id="{3063C01D-C82E-5F34-1ED0-A773F0868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787" y="2929631"/>
            <a:ext cx="13509569" cy="355648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625289" y="423258"/>
            <a:ext cx="257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Pioneirismo</a:t>
            </a:r>
          </a:p>
        </p:txBody>
      </p:sp>
      <p:pic>
        <p:nvPicPr>
          <p:cNvPr id="14" name="Imagem 1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8994A91-CC94-5B78-683D-75684E0A0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71" y="630314"/>
            <a:ext cx="5729058" cy="322259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0028E4C-11BB-9DAA-BADD-B6BAB040CE17}"/>
              </a:ext>
            </a:extLst>
          </p:cNvPr>
          <p:cNvSpPr txBox="1"/>
          <p:nvPr/>
        </p:nvSpPr>
        <p:spPr>
          <a:xfrm>
            <a:off x="1031457" y="4267690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1999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04CDF90-B1BC-B07B-A0A7-46D42BDA6977}"/>
              </a:ext>
            </a:extLst>
          </p:cNvPr>
          <p:cNvSpPr txBox="1"/>
          <p:nvPr/>
        </p:nvSpPr>
        <p:spPr>
          <a:xfrm>
            <a:off x="2169278" y="4267690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023C675-562F-E6D5-D71A-21A1CE8A188D}"/>
              </a:ext>
            </a:extLst>
          </p:cNvPr>
          <p:cNvSpPr txBox="1"/>
          <p:nvPr/>
        </p:nvSpPr>
        <p:spPr>
          <a:xfrm>
            <a:off x="3365627" y="4267690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2005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32346D3-650D-766A-1181-AC34B56399CA}"/>
              </a:ext>
            </a:extLst>
          </p:cNvPr>
          <p:cNvSpPr txBox="1"/>
          <p:nvPr/>
        </p:nvSpPr>
        <p:spPr>
          <a:xfrm>
            <a:off x="5373619" y="4288729"/>
            <a:ext cx="144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2007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BBD41C6-F7E7-C239-6581-5A3908E4DD8E}"/>
              </a:ext>
            </a:extLst>
          </p:cNvPr>
          <p:cNvSpPr txBox="1"/>
          <p:nvPr/>
        </p:nvSpPr>
        <p:spPr>
          <a:xfrm>
            <a:off x="7126299" y="4273682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2009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1274DA5-3241-3E18-5BE4-5E655F0C32F1}"/>
              </a:ext>
            </a:extLst>
          </p:cNvPr>
          <p:cNvSpPr txBox="1"/>
          <p:nvPr/>
        </p:nvSpPr>
        <p:spPr>
          <a:xfrm>
            <a:off x="8238181" y="4266752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2016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41EBCED-EB45-E889-11E0-FC99598BAA44}"/>
              </a:ext>
            </a:extLst>
          </p:cNvPr>
          <p:cNvSpPr txBox="1"/>
          <p:nvPr/>
        </p:nvSpPr>
        <p:spPr>
          <a:xfrm>
            <a:off x="9325313" y="4266752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701B2F8-DF6E-3028-D129-860BDB9BE0F8}"/>
              </a:ext>
            </a:extLst>
          </p:cNvPr>
          <p:cNvSpPr txBox="1"/>
          <p:nvPr/>
        </p:nvSpPr>
        <p:spPr>
          <a:xfrm>
            <a:off x="11371253" y="4273682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33BF255-7CFF-53F1-B62B-C2D5165AEF38}"/>
              </a:ext>
            </a:extLst>
          </p:cNvPr>
          <p:cNvSpPr txBox="1"/>
          <p:nvPr/>
        </p:nvSpPr>
        <p:spPr>
          <a:xfrm>
            <a:off x="885547" y="4787774"/>
            <a:ext cx="8849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1° CPR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D6B4FB3-3348-675A-7D42-09C56E5EB542}"/>
              </a:ext>
            </a:extLst>
          </p:cNvPr>
          <p:cNvSpPr txBox="1"/>
          <p:nvPr/>
        </p:nvSpPr>
        <p:spPr>
          <a:xfrm>
            <a:off x="1961060" y="4669929"/>
            <a:ext cx="1025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FIF Rio Bravo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1E3FE9E-4647-72A4-4637-96CD8DB6BF0F}"/>
              </a:ext>
            </a:extLst>
          </p:cNvPr>
          <p:cNvSpPr txBox="1"/>
          <p:nvPr/>
        </p:nvSpPr>
        <p:spPr>
          <a:xfrm>
            <a:off x="3208365" y="4787773"/>
            <a:ext cx="8929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1° LCA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A6FE40C-AF4B-786F-7067-11B631BC9406}"/>
              </a:ext>
            </a:extLst>
          </p:cNvPr>
          <p:cNvSpPr txBox="1"/>
          <p:nvPr/>
        </p:nvSpPr>
        <p:spPr>
          <a:xfrm>
            <a:off x="3142165" y="5447397"/>
            <a:ext cx="1025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1° CDCA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5FD62E7-0B0B-D6FC-5D8E-76B81597AFCA}"/>
              </a:ext>
            </a:extLst>
          </p:cNvPr>
          <p:cNvSpPr txBox="1"/>
          <p:nvPr/>
        </p:nvSpPr>
        <p:spPr>
          <a:xfrm>
            <a:off x="6848861" y="4728637"/>
            <a:ext cx="1148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1ª Oferta CRA 476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2615207-4E17-0631-F30C-1ABFA946252B}"/>
              </a:ext>
            </a:extLst>
          </p:cNvPr>
          <p:cNvSpPr txBox="1"/>
          <p:nvPr/>
        </p:nvSpPr>
        <p:spPr>
          <a:xfrm>
            <a:off x="7996895" y="4605526"/>
            <a:ext cx="11480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1º Green Bond do Mercado Brasileiro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D8B1E27-39F5-669A-4640-CF509E390C3C}"/>
              </a:ext>
            </a:extLst>
          </p:cNvPr>
          <p:cNvSpPr txBox="1"/>
          <p:nvPr/>
        </p:nvSpPr>
        <p:spPr>
          <a:xfrm>
            <a:off x="9160317" y="4729481"/>
            <a:ext cx="1058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1ª CRA Garantido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6DD9214-3E17-167A-8B84-574C2A911DB4}"/>
              </a:ext>
            </a:extLst>
          </p:cNvPr>
          <p:cNvSpPr txBox="1"/>
          <p:nvPr/>
        </p:nvSpPr>
        <p:spPr>
          <a:xfrm>
            <a:off x="11227700" y="4728636"/>
            <a:ext cx="1025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1° CRA Dólar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274A27F-B0EC-9E7F-F7F2-93E4EE425C9F}"/>
              </a:ext>
            </a:extLst>
          </p:cNvPr>
          <p:cNvSpPr txBox="1"/>
          <p:nvPr/>
        </p:nvSpPr>
        <p:spPr>
          <a:xfrm>
            <a:off x="10412445" y="4276480"/>
            <a:ext cx="59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5C86584-F4FB-9302-3DF3-4EE1BBB3CA94}"/>
              </a:ext>
            </a:extLst>
          </p:cNvPr>
          <p:cNvSpPr txBox="1"/>
          <p:nvPr/>
        </p:nvSpPr>
        <p:spPr>
          <a:xfrm>
            <a:off x="10141258" y="4740274"/>
            <a:ext cx="1025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Fiagro</a:t>
            </a:r>
            <a:endParaRPr lang="pt-BR" sz="1200" b="1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2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EGAF11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1479B8-040F-FD60-9FA5-6D6DDFD5C2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AB1FFCF3-55D4-E70A-E6B2-6838188BD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92CF36D5-AF59-BE5D-E2F6-BDF960D284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1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Foto de uma árvore&#10;&#10;Descrição gerada automaticamente com confiança média">
            <a:extLst>
              <a:ext uri="{FF2B5EF4-FFF2-40B4-BE49-F238E27FC236}">
                <a16:creationId xmlns:a16="http://schemas.microsoft.com/office/drawing/2014/main" id="{C7DC1762-0EBF-ABB4-DDF4-C9C51B698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31113" r="12846" b="11400"/>
          <a:stretch/>
        </p:blipFill>
        <p:spPr>
          <a:xfrm>
            <a:off x="-76847" y="3780668"/>
            <a:ext cx="6153150" cy="314659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508475" y="417549"/>
            <a:ext cx="36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Nossos Diferenciais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45EF256-D485-6C2C-BC39-11C84DBE6E54}"/>
              </a:ext>
            </a:extLst>
          </p:cNvPr>
          <p:cNvSpPr/>
          <p:nvPr/>
        </p:nvSpPr>
        <p:spPr>
          <a:xfrm>
            <a:off x="-582997" y="1715649"/>
            <a:ext cx="4674098" cy="1061784"/>
          </a:xfrm>
          <a:prstGeom prst="roundRect">
            <a:avLst/>
          </a:prstGeom>
          <a:solidFill>
            <a:srgbClr val="A39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7F885C2-42C4-7354-784D-FD9639303E6B}"/>
              </a:ext>
            </a:extLst>
          </p:cNvPr>
          <p:cNvSpPr/>
          <p:nvPr/>
        </p:nvSpPr>
        <p:spPr>
          <a:xfrm>
            <a:off x="-19131" y="1935502"/>
            <a:ext cx="4148094" cy="10617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04C46A7-0631-B9D4-FD30-9655DF8A028D}"/>
              </a:ext>
            </a:extLst>
          </p:cNvPr>
          <p:cNvSpPr txBox="1"/>
          <p:nvPr/>
        </p:nvSpPr>
        <p:spPr>
          <a:xfrm>
            <a:off x="60406" y="2111455"/>
            <a:ext cx="2105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u="none" strike="noStrike" dirty="0">
                <a:solidFill>
                  <a:srgbClr val="A3934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Foco Exclusivo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Imagem 14" descr="Uma imagem contendo Forma&#10;&#10;Descrição gerada automaticamente">
            <a:extLst>
              <a:ext uri="{FF2B5EF4-FFF2-40B4-BE49-F238E27FC236}">
                <a16:creationId xmlns:a16="http://schemas.microsoft.com/office/drawing/2014/main" id="{D59E6601-5EB4-39C7-80E6-736F110B1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8833" r="64056" b="9416"/>
          <a:stretch/>
        </p:blipFill>
        <p:spPr>
          <a:xfrm flipH="1">
            <a:off x="8001976" y="124594"/>
            <a:ext cx="4256699" cy="403082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A6B0B83-186A-DDF7-CD90-74D9C9377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5" r="28970"/>
          <a:stretch/>
        </p:blipFill>
        <p:spPr>
          <a:xfrm>
            <a:off x="2077375" y="2023025"/>
            <a:ext cx="2069344" cy="568427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8B30DE78-09F1-9883-A45B-CD3607DF653A}"/>
              </a:ext>
            </a:extLst>
          </p:cNvPr>
          <p:cNvSpPr/>
          <p:nvPr/>
        </p:nvSpPr>
        <p:spPr>
          <a:xfrm>
            <a:off x="8043906" y="3562775"/>
            <a:ext cx="4674098" cy="1061784"/>
          </a:xfrm>
          <a:prstGeom prst="roundRect">
            <a:avLst/>
          </a:prstGeom>
          <a:solidFill>
            <a:srgbClr val="A39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A8CF0BC0-DC87-503A-E7A0-3F506AD2BFDA}"/>
              </a:ext>
            </a:extLst>
          </p:cNvPr>
          <p:cNvSpPr/>
          <p:nvPr/>
        </p:nvSpPr>
        <p:spPr>
          <a:xfrm>
            <a:off x="8043906" y="3670531"/>
            <a:ext cx="4148094" cy="10617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4732A12-3126-DF33-2C31-1F44D0FD9C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t="-1" r="51948" b="-17573"/>
          <a:stretch/>
        </p:blipFill>
        <p:spPr>
          <a:xfrm>
            <a:off x="6861453" y="3893866"/>
            <a:ext cx="2035092" cy="52310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4EEF1DF-F392-F9EF-F912-584D19155AEB}"/>
              </a:ext>
            </a:extLst>
          </p:cNvPr>
          <p:cNvSpPr txBox="1"/>
          <p:nvPr/>
        </p:nvSpPr>
        <p:spPr>
          <a:xfrm>
            <a:off x="8867970" y="3924375"/>
            <a:ext cx="6648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A393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mercado de capitais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E09196A-847C-5B54-DE18-5D975A903052}"/>
              </a:ext>
            </a:extLst>
          </p:cNvPr>
          <p:cNvSpPr txBox="1"/>
          <p:nvPr/>
        </p:nvSpPr>
        <p:spPr>
          <a:xfrm>
            <a:off x="218346" y="2781747"/>
            <a:ext cx="44366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Conhecimento profundo de toda cadeia do agronegócio, adequando as estruturas a cada característica e oferecendo as melhores soluções de garantias e prazos.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4C23DE95-19C2-C4F1-A220-55E052BADD49}"/>
              </a:ext>
            </a:extLst>
          </p:cNvPr>
          <p:cNvCxnSpPr>
            <a:cxnSpLocks/>
          </p:cNvCxnSpPr>
          <p:nvPr/>
        </p:nvCxnSpPr>
        <p:spPr>
          <a:xfrm>
            <a:off x="0" y="3849178"/>
            <a:ext cx="5143500" cy="0"/>
          </a:xfrm>
          <a:prstGeom prst="line">
            <a:avLst/>
          </a:prstGeom>
          <a:ln>
            <a:solidFill>
              <a:srgbClr val="A3934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4129C08-ACD0-47AA-193D-37458EAAF3A8}"/>
              </a:ext>
            </a:extLst>
          </p:cNvPr>
          <p:cNvSpPr txBox="1"/>
          <p:nvPr/>
        </p:nvSpPr>
        <p:spPr>
          <a:xfrm>
            <a:off x="7314408" y="4526322"/>
            <a:ext cx="3938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Inovação na estruturação das operações, acompanhando as frequentes exigências e mudanças.</a:t>
            </a: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A6514CF-CF28-4ED9-4808-E7CACA53E659}"/>
              </a:ext>
            </a:extLst>
          </p:cNvPr>
          <p:cNvCxnSpPr>
            <a:cxnSpLocks/>
          </p:cNvCxnSpPr>
          <p:nvPr/>
        </p:nvCxnSpPr>
        <p:spPr>
          <a:xfrm>
            <a:off x="6096000" y="5446462"/>
            <a:ext cx="6074034" cy="0"/>
          </a:xfrm>
          <a:prstGeom prst="line">
            <a:avLst/>
          </a:prstGeom>
          <a:ln>
            <a:solidFill>
              <a:srgbClr val="A3934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80056B5-2819-31D1-C8C2-66ADF690AD66}"/>
              </a:ext>
            </a:extLst>
          </p:cNvPr>
          <p:cNvSpPr txBox="1"/>
          <p:nvPr/>
        </p:nvSpPr>
        <p:spPr>
          <a:xfrm>
            <a:off x="9042487" y="1041655"/>
            <a:ext cx="20103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i="0" u="none" strike="noStrike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Muito além de conhecer a operação, seguimos fiéis aos valores que nos orientam desde os primeiros passos</a:t>
            </a:r>
            <a:endParaRPr lang="pt-B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2246DC-4E9A-27EB-8E90-F99E6D3731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F9F31439-74BE-FB01-202F-603494878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9A0FED3F-A049-19C9-7D26-12D41CA726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2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8E3258C-A258-D977-7A23-9ACF6DB6E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" r="58396" b="6248"/>
          <a:stretch/>
        </p:blipFill>
        <p:spPr>
          <a:xfrm>
            <a:off x="0" y="782413"/>
            <a:ext cx="5072332" cy="45719"/>
          </a:xfrm>
          <a:prstGeom prst="rect">
            <a:avLst/>
          </a:prstGeom>
        </p:spPr>
      </p:pic>
      <p:pic>
        <p:nvPicPr>
          <p:cNvPr id="12" name="Imagem 11" descr="Planta com folhas verdes e céu azul&#10;&#10;Descrição gerada automaticamente">
            <a:extLst>
              <a:ext uri="{FF2B5EF4-FFF2-40B4-BE49-F238E27FC236}">
                <a16:creationId xmlns:a16="http://schemas.microsoft.com/office/drawing/2014/main" id="{2340D840-1FA7-F148-6E67-8ACBC28F7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42595" r="4063"/>
          <a:stretch/>
        </p:blipFill>
        <p:spPr>
          <a:xfrm>
            <a:off x="0" y="1550356"/>
            <a:ext cx="12192000" cy="5307644"/>
          </a:xfrm>
          <a:prstGeom prst="rect">
            <a:avLst/>
          </a:prstGeom>
        </p:spPr>
      </p:pic>
      <p:pic>
        <p:nvPicPr>
          <p:cNvPr id="8" name="Imagem 7" descr="Forma&#10;&#10;Descrição gerada automaticamente">
            <a:extLst>
              <a:ext uri="{FF2B5EF4-FFF2-40B4-BE49-F238E27FC236}">
                <a16:creationId xmlns:a16="http://schemas.microsoft.com/office/drawing/2014/main" id="{C6C2F7BF-B43F-5E1D-D225-8125F3FB4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27" y="135665"/>
            <a:ext cx="8515859" cy="630095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888B4FA3-DF2A-8AD9-5EAB-0319E8CB3037}"/>
              </a:ext>
            </a:extLst>
          </p:cNvPr>
          <p:cNvSpPr txBox="1"/>
          <p:nvPr/>
        </p:nvSpPr>
        <p:spPr>
          <a:xfrm>
            <a:off x="1816366" y="3211545"/>
            <a:ext cx="282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sz="1200" b="1" i="0" u="none" strike="noStrike" dirty="0" err="1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endParaRPr lang="pt-BR" sz="1200" b="1" dirty="0">
              <a:solidFill>
                <a:srgbClr val="FFFFFF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2009</a:t>
            </a:r>
            <a:endParaRPr lang="pt-BR" sz="1200" b="1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0E1D60F-BA70-2F0A-25C2-70392EBC6AE7}"/>
              </a:ext>
            </a:extLst>
          </p:cNvPr>
          <p:cNvSpPr txBox="1"/>
          <p:nvPr/>
        </p:nvSpPr>
        <p:spPr>
          <a:xfrm>
            <a:off x="2062115" y="3640726"/>
            <a:ext cx="2289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Veículo de Securitização através dos certificados de recebíveis do agronegócio.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824239F-507E-032A-320B-35527D13050D}"/>
              </a:ext>
            </a:extLst>
          </p:cNvPr>
          <p:cNvSpPr txBox="1"/>
          <p:nvPr/>
        </p:nvSpPr>
        <p:spPr>
          <a:xfrm>
            <a:off x="5140945" y="3208010"/>
            <a:ext cx="1784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Consult</a:t>
            </a:r>
            <a:endParaRPr lang="pt-BR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2007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5F5C726-B1F2-C7DB-70F8-28FDEF269ABE}"/>
              </a:ext>
            </a:extLst>
          </p:cNvPr>
          <p:cNvSpPr txBox="1"/>
          <p:nvPr/>
        </p:nvSpPr>
        <p:spPr>
          <a:xfrm>
            <a:off x="4844225" y="3640726"/>
            <a:ext cx="236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 dirty="0"/>
              <a:t>Conhecimento e inteligência que suporta as operações do grupo.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91484C8-A91D-EB7C-5EA9-B014F6130756}"/>
              </a:ext>
            </a:extLst>
          </p:cNvPr>
          <p:cNvSpPr txBox="1"/>
          <p:nvPr/>
        </p:nvSpPr>
        <p:spPr>
          <a:xfrm>
            <a:off x="7363604" y="3208011"/>
            <a:ext cx="29777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Gestão de Ativos </a:t>
            </a:r>
          </a:p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2010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D8FF76C-6170-F13B-50E3-4AFB969DC954}"/>
              </a:ext>
            </a:extLst>
          </p:cNvPr>
          <p:cNvSpPr txBox="1"/>
          <p:nvPr/>
        </p:nvSpPr>
        <p:spPr>
          <a:xfrm>
            <a:off x="7766130" y="3678388"/>
            <a:ext cx="2172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Veículo de Securitização através de Fundos de Investimento.</a:t>
            </a:r>
          </a:p>
        </p:txBody>
      </p:sp>
      <p:sp>
        <p:nvSpPr>
          <p:cNvPr id="36" name="Google Shape;286;g1398c0de95e_0_69">
            <a:extLst>
              <a:ext uri="{FF2B5EF4-FFF2-40B4-BE49-F238E27FC236}">
                <a16:creationId xmlns:a16="http://schemas.microsoft.com/office/drawing/2014/main" id="{8A52FA5B-C538-B716-E8A9-8C16770C4F05}"/>
              </a:ext>
            </a:extLst>
          </p:cNvPr>
          <p:cNvSpPr txBox="1"/>
          <p:nvPr/>
        </p:nvSpPr>
        <p:spPr>
          <a:xfrm>
            <a:off x="1873927" y="5453222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+</a:t>
            </a:r>
            <a:r>
              <a:rPr lang="pt-BR" sz="16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300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7" name="Google Shape;287;g1398c0de95e_0_69">
            <a:extLst>
              <a:ext uri="{FF2B5EF4-FFF2-40B4-BE49-F238E27FC236}">
                <a16:creationId xmlns:a16="http://schemas.microsoft.com/office/drawing/2014/main" id="{93C5A30D-F9BE-5221-9FC6-85FA8513ED1E}"/>
              </a:ext>
            </a:extLst>
          </p:cNvPr>
          <p:cNvSpPr txBox="1"/>
          <p:nvPr/>
        </p:nvSpPr>
        <p:spPr>
          <a:xfrm>
            <a:off x="2001309" y="5738638"/>
            <a:ext cx="118434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OPERAÇÕES</a:t>
            </a:r>
            <a:endParaRPr sz="9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8" name="Google Shape;286;g1398c0de95e_0_69">
            <a:extLst>
              <a:ext uri="{FF2B5EF4-FFF2-40B4-BE49-F238E27FC236}">
                <a16:creationId xmlns:a16="http://schemas.microsoft.com/office/drawing/2014/main" id="{8F844F0B-528A-028E-9CBB-7EBB368E909B}"/>
              </a:ext>
            </a:extLst>
          </p:cNvPr>
          <p:cNvSpPr txBox="1"/>
          <p:nvPr/>
        </p:nvSpPr>
        <p:spPr>
          <a:xfrm>
            <a:off x="3140308" y="5448106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+R$ 60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9" name="Google Shape;287;g1398c0de95e_0_69">
            <a:extLst>
              <a:ext uri="{FF2B5EF4-FFF2-40B4-BE49-F238E27FC236}">
                <a16:creationId xmlns:a16="http://schemas.microsoft.com/office/drawing/2014/main" id="{ADCB57BA-E3F8-5E3E-9139-05B07428F831}"/>
              </a:ext>
            </a:extLst>
          </p:cNvPr>
          <p:cNvSpPr txBox="1"/>
          <p:nvPr/>
        </p:nvSpPr>
        <p:spPr>
          <a:xfrm>
            <a:off x="3222340" y="5749550"/>
            <a:ext cx="118434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BILHÕES</a:t>
            </a:r>
            <a:endParaRPr sz="9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0" name="Google Shape;286;g1398c0de95e_0_69">
            <a:extLst>
              <a:ext uri="{FF2B5EF4-FFF2-40B4-BE49-F238E27FC236}">
                <a16:creationId xmlns:a16="http://schemas.microsoft.com/office/drawing/2014/main" id="{AACAA9BF-EDEF-A082-2E13-ECEE2CFE6770}"/>
              </a:ext>
            </a:extLst>
          </p:cNvPr>
          <p:cNvSpPr txBox="1"/>
          <p:nvPr/>
        </p:nvSpPr>
        <p:spPr>
          <a:xfrm>
            <a:off x="5364717" y="5454773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+ 90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1" name="Google Shape;287;g1398c0de95e_0_69">
            <a:extLst>
              <a:ext uri="{FF2B5EF4-FFF2-40B4-BE49-F238E27FC236}">
                <a16:creationId xmlns:a16="http://schemas.microsoft.com/office/drawing/2014/main" id="{F5EA8472-2DB0-2479-79A7-1928A77664D0}"/>
              </a:ext>
            </a:extLst>
          </p:cNvPr>
          <p:cNvSpPr txBox="1"/>
          <p:nvPr/>
        </p:nvSpPr>
        <p:spPr>
          <a:xfrm>
            <a:off x="5379461" y="5722163"/>
            <a:ext cx="1333669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COLABORADORES</a:t>
            </a:r>
            <a:endParaRPr sz="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2" name="Google Shape;286;g1398c0de95e_0_69">
            <a:extLst>
              <a:ext uri="{FF2B5EF4-FFF2-40B4-BE49-F238E27FC236}">
                <a16:creationId xmlns:a16="http://schemas.microsoft.com/office/drawing/2014/main" id="{DC163539-8069-BD6D-7E50-9DD8F0888EA2}"/>
              </a:ext>
            </a:extLst>
          </p:cNvPr>
          <p:cNvSpPr txBox="1"/>
          <p:nvPr/>
        </p:nvSpPr>
        <p:spPr>
          <a:xfrm>
            <a:off x="7621249" y="5450112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R$ 4,6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3" name="Google Shape;287;g1398c0de95e_0_69">
            <a:extLst>
              <a:ext uri="{FF2B5EF4-FFF2-40B4-BE49-F238E27FC236}">
                <a16:creationId xmlns:a16="http://schemas.microsoft.com/office/drawing/2014/main" id="{66D073A2-4AB4-54AB-6678-A7765C55902D}"/>
              </a:ext>
            </a:extLst>
          </p:cNvPr>
          <p:cNvSpPr txBox="1"/>
          <p:nvPr/>
        </p:nvSpPr>
        <p:spPr>
          <a:xfrm>
            <a:off x="7753191" y="5726230"/>
            <a:ext cx="1184348" cy="46163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BILHÕES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i="1" u="none" strike="noStrike" cap="none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AuM</a:t>
            </a:r>
            <a:endParaRPr sz="900" i="1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4" name="Google Shape;286;g1398c0de95e_0_69">
            <a:extLst>
              <a:ext uri="{FF2B5EF4-FFF2-40B4-BE49-F238E27FC236}">
                <a16:creationId xmlns:a16="http://schemas.microsoft.com/office/drawing/2014/main" id="{F731B7FC-003F-56B3-1FFD-7DDCA85E0D40}"/>
              </a:ext>
            </a:extLst>
          </p:cNvPr>
          <p:cNvSpPr txBox="1"/>
          <p:nvPr/>
        </p:nvSpPr>
        <p:spPr>
          <a:xfrm>
            <a:off x="8924233" y="5444285"/>
            <a:ext cx="1348413" cy="4308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9</a:t>
            </a:r>
            <a:endParaRPr sz="16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5" name="Google Shape;287;g1398c0de95e_0_69">
            <a:extLst>
              <a:ext uri="{FF2B5EF4-FFF2-40B4-BE49-F238E27FC236}">
                <a16:creationId xmlns:a16="http://schemas.microsoft.com/office/drawing/2014/main" id="{0A318591-C6B9-00A8-CEF6-B7B9A91636ED}"/>
              </a:ext>
            </a:extLst>
          </p:cNvPr>
          <p:cNvSpPr txBox="1"/>
          <p:nvPr/>
        </p:nvSpPr>
        <p:spPr>
          <a:xfrm>
            <a:off x="9006266" y="5749550"/>
            <a:ext cx="1184348" cy="32313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900" b="1" i="0" u="none" strike="noStrike" cap="none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FUNDOS</a:t>
            </a:r>
            <a:endParaRPr sz="900" b="1" i="0" u="none" strike="noStrike" cap="none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2E84921A-0DE2-4829-DAD6-2F833F976EA5}"/>
              </a:ext>
            </a:extLst>
          </p:cNvPr>
          <p:cNvSpPr txBox="1"/>
          <p:nvPr/>
        </p:nvSpPr>
        <p:spPr>
          <a:xfrm>
            <a:off x="5135506" y="1917518"/>
            <a:ext cx="1784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Participações</a:t>
            </a:r>
          </a:p>
          <a:p>
            <a:pPr algn="ctr"/>
            <a:r>
              <a:rPr lang="pt-BR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2023</a:t>
            </a: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35865C26-CA14-4449-4A61-050CEEC14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13D72EC4-9D99-E04C-6E07-5D83A70F18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6810746-20A9-51BE-8B45-FE8E458A1A30}"/>
              </a:ext>
            </a:extLst>
          </p:cNvPr>
          <p:cNvSpPr txBox="1"/>
          <p:nvPr/>
        </p:nvSpPr>
        <p:spPr>
          <a:xfrm>
            <a:off x="508475" y="417549"/>
            <a:ext cx="36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Nossa Estrutura</a:t>
            </a:r>
          </a:p>
        </p:txBody>
      </p:sp>
    </p:spTree>
    <p:extLst>
      <p:ext uri="{BB962C8B-B14F-4D97-AF65-F5344CB8AC3E}">
        <p14:creationId xmlns:p14="http://schemas.microsoft.com/office/powerpoint/2010/main" val="356187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Imagem em branco e brócolis&#10;&#10;Descrição gerada automaticamente">
            <a:extLst>
              <a:ext uri="{FF2B5EF4-FFF2-40B4-BE49-F238E27FC236}">
                <a16:creationId xmlns:a16="http://schemas.microsoft.com/office/drawing/2014/main" id="{B415CD55-9A34-60F3-0EA2-83A276CCB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8" r="10888"/>
          <a:stretch/>
        </p:blipFill>
        <p:spPr>
          <a:xfrm>
            <a:off x="3853543" y="1299072"/>
            <a:ext cx="8327048" cy="4343512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1183D8E-2E83-10B7-3A52-A4B01E0AF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9" t="83636" b="1"/>
          <a:stretch/>
        </p:blipFill>
        <p:spPr>
          <a:xfrm>
            <a:off x="5007402" y="5480827"/>
            <a:ext cx="7226009" cy="100744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FD1552-7BA2-07DE-BD41-D9720F67B040}"/>
              </a:ext>
            </a:extLst>
          </p:cNvPr>
          <p:cNvSpPr txBox="1"/>
          <p:nvPr/>
        </p:nvSpPr>
        <p:spPr>
          <a:xfrm>
            <a:off x="537455" y="423258"/>
            <a:ext cx="3842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que Acreditamos</a:t>
            </a:r>
          </a:p>
        </p:txBody>
      </p:sp>
      <p:pic>
        <p:nvPicPr>
          <p:cNvPr id="13" name="Imagem 12" descr="Forma&#10;&#10;Descrição gerada automaticamente com confiança média">
            <a:extLst>
              <a:ext uri="{FF2B5EF4-FFF2-40B4-BE49-F238E27FC236}">
                <a16:creationId xmlns:a16="http://schemas.microsoft.com/office/drawing/2014/main" id="{90807DE3-7EA3-10F8-1E88-29DCB8427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656" y="478419"/>
            <a:ext cx="3361915" cy="4212129"/>
          </a:xfrm>
          <a:prstGeom prst="rect">
            <a:avLst/>
          </a:prstGeom>
        </p:spPr>
      </p:pic>
      <p:pic>
        <p:nvPicPr>
          <p:cNvPr id="20" name="Imagem 19" descr="Forma&#10;&#10;Descrição gerada automaticamente com confiança média">
            <a:extLst>
              <a:ext uri="{FF2B5EF4-FFF2-40B4-BE49-F238E27FC236}">
                <a16:creationId xmlns:a16="http://schemas.microsoft.com/office/drawing/2014/main" id="{F9711E38-1D7F-08CA-3D9A-2F36033CC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993972" y="2701609"/>
            <a:ext cx="3361915" cy="4212129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F4E6CCC-A4F2-0915-DEF9-4A052A0DBA63}"/>
              </a:ext>
            </a:extLst>
          </p:cNvPr>
          <p:cNvSpPr txBox="1"/>
          <p:nvPr/>
        </p:nvSpPr>
        <p:spPr>
          <a:xfrm>
            <a:off x="376698" y="1412856"/>
            <a:ext cx="400283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Ecoagro foi a primeira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emitir um CRA Verde, em 2016, no valor de R$ 1 bilhão. Alinhada aos princípios ESG, Ambiental, Social e Governança, a empresa atua nos principais grupos que promovem as finanças sustentáveis no Brasil e no mundo. </a:t>
            </a:r>
          </a:p>
          <a:p>
            <a:pPr algn="just"/>
            <a:endParaRPr lang="pt-BR" sz="12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Teve participação ativa na construção e divulgação do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Roadmap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Finanças Verdes para a Agricultura, lançado em 2019 pelo Ministério da Agricultura, Pecuária e Abastecimento em conjunto com o CBI. </a:t>
            </a:r>
          </a:p>
          <a:p>
            <a:pPr algn="just"/>
            <a:endParaRPr lang="pt-BR" sz="12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 2016, tornou-se a primeira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signatária do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Principals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Responsible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200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Initiative</a:t>
            </a:r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PRI, organismo multilateral que tem a responsabilidade de fiscalizar e orientar as empresas engajadas no processo ESG. </a:t>
            </a:r>
          </a:p>
          <a:p>
            <a:pPr algn="just"/>
            <a:endParaRPr lang="pt-BR" sz="1200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200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 o compromisso de desenvolver as Finanças Verdes para a Agricultura, a Ecoagro também é membro do subcomitê de agricultura do GFI (Grupo de Finanças Verdes), que entre seus membros conta com o UBS BB, Bradesco, Cargill e CBI.</a:t>
            </a:r>
          </a:p>
        </p:txBody>
      </p:sp>
      <p:pic>
        <p:nvPicPr>
          <p:cNvPr id="24" name="Imagem 23" descr="Logotipo&#10;&#10;Descrição gerada automaticamente com confiança média">
            <a:extLst>
              <a:ext uri="{FF2B5EF4-FFF2-40B4-BE49-F238E27FC236}">
                <a16:creationId xmlns:a16="http://schemas.microsoft.com/office/drawing/2014/main" id="{9BF870D9-3A68-DDFD-3C8D-9465B257D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53" y="2093754"/>
            <a:ext cx="4273848" cy="2670491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107358F2-2BED-0639-DC3E-91A05CDD054F}"/>
              </a:ext>
            </a:extLst>
          </p:cNvPr>
          <p:cNvSpPr txBox="1"/>
          <p:nvPr/>
        </p:nvSpPr>
        <p:spPr>
          <a:xfrm>
            <a:off x="8002431" y="3055329"/>
            <a:ext cx="210972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1ª 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SECURITIZADORA A EMITIR UM CRA VERDE NO VALOR DE 1 BILHÃO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EE0B022-55FE-5167-20F3-A1B5003C22D8}"/>
              </a:ext>
            </a:extLst>
          </p:cNvPr>
          <p:cNvSpPr txBox="1"/>
          <p:nvPr/>
        </p:nvSpPr>
        <p:spPr>
          <a:xfrm>
            <a:off x="4331495" y="3169566"/>
            <a:ext cx="639603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1ª</a:t>
            </a:r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2DEBEA2-00F7-DE00-55EA-72B1A73E6E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E4538D68-D07C-1FC9-AD62-EDDC72AE42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5" y="5998417"/>
            <a:ext cx="1513312" cy="514526"/>
          </a:xfrm>
          <a:prstGeom prst="rect">
            <a:avLst/>
          </a:prstGeom>
        </p:spPr>
      </p:pic>
      <p:pic>
        <p:nvPicPr>
          <p:cNvPr id="10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58C16B32-B840-17CB-60BF-CEEEB05B1F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7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Imagem em branco e verde&#10;&#10;Descrição gerada automaticamente com confiança média">
            <a:extLst>
              <a:ext uri="{FF2B5EF4-FFF2-40B4-BE49-F238E27FC236}">
                <a16:creationId xmlns:a16="http://schemas.microsoft.com/office/drawing/2014/main" id="{D864CE9A-C8A5-BA7B-5A4C-D3708737F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4" r="35537"/>
          <a:stretch/>
        </p:blipFill>
        <p:spPr>
          <a:xfrm>
            <a:off x="3394" y="3694257"/>
            <a:ext cx="7388239" cy="3194206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786EC325-8547-CFAE-2B7C-B45F677D5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6" b="74941"/>
          <a:stretch/>
        </p:blipFill>
        <p:spPr>
          <a:xfrm>
            <a:off x="4327864" y="607924"/>
            <a:ext cx="5491758" cy="153003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FE27296-AE2E-618E-C224-0574EE85C968}"/>
              </a:ext>
            </a:extLst>
          </p:cNvPr>
          <p:cNvSpPr txBox="1"/>
          <p:nvPr/>
        </p:nvSpPr>
        <p:spPr>
          <a:xfrm>
            <a:off x="596147" y="423258"/>
            <a:ext cx="344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b="1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endParaRPr lang="pt-BR" b="1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58557D-8151-20E2-59A7-E015BA929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FB28A8E6-50D8-42A5-A993-3E1EB5071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294" y="6086551"/>
            <a:ext cx="1513312" cy="514526"/>
          </a:xfrm>
          <a:prstGeom prst="rect">
            <a:avLst/>
          </a:prstGeom>
        </p:spPr>
      </p:pic>
      <p:pic>
        <p:nvPicPr>
          <p:cNvPr id="23" name="Imagem 22" descr="Forma&#10;&#10;Descrição gerada automaticamente com confiança baixa">
            <a:extLst>
              <a:ext uri="{FF2B5EF4-FFF2-40B4-BE49-F238E27FC236}">
                <a16:creationId xmlns:a16="http://schemas.microsoft.com/office/drawing/2014/main" id="{DD0AF0E1-E410-9636-1507-ECBD1AC9FB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98519C5-BB06-1915-7D3A-7F46B0EC5A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28" y="2112742"/>
            <a:ext cx="1363853" cy="1293783"/>
          </a:xfrm>
          <a:prstGeom prst="rect">
            <a:avLst/>
          </a:prstGeom>
        </p:spPr>
      </p:pic>
      <p:pic>
        <p:nvPicPr>
          <p:cNvPr id="26" name="Imagem 25" descr="Uma imagem contendo garrafa, foto, azul, pessoas&#10;&#10;Descrição gerada automaticamente">
            <a:extLst>
              <a:ext uri="{FF2B5EF4-FFF2-40B4-BE49-F238E27FC236}">
                <a16:creationId xmlns:a16="http://schemas.microsoft.com/office/drawing/2014/main" id="{4354296B-E679-E192-D2D8-BEC27CEE6E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81" y="2150824"/>
            <a:ext cx="1322385" cy="1256510"/>
          </a:xfrm>
          <a:prstGeom prst="rect">
            <a:avLst/>
          </a:prstGeom>
        </p:spPr>
      </p:pic>
      <p:pic>
        <p:nvPicPr>
          <p:cNvPr id="28" name="Imagem 27" descr="Logotipo&#10;&#10;Descrição gerada automaticamente">
            <a:extLst>
              <a:ext uri="{FF2B5EF4-FFF2-40B4-BE49-F238E27FC236}">
                <a16:creationId xmlns:a16="http://schemas.microsoft.com/office/drawing/2014/main" id="{D127EC0B-7930-3068-5267-836AFC62AC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19" y="2150824"/>
            <a:ext cx="2063233" cy="1960452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4C8C2AB2-8E85-C659-CFB0-59FDC99BA7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26" y="2129483"/>
            <a:ext cx="1340522" cy="1273990"/>
          </a:xfrm>
          <a:prstGeom prst="rect">
            <a:avLst/>
          </a:prstGeom>
        </p:spPr>
      </p:pic>
      <p:pic>
        <p:nvPicPr>
          <p:cNvPr id="24" name="Imagem 23" descr="Logotipo&#10;&#10;Descrição gerada automaticamente">
            <a:extLst>
              <a:ext uri="{FF2B5EF4-FFF2-40B4-BE49-F238E27FC236}">
                <a16:creationId xmlns:a16="http://schemas.microsoft.com/office/drawing/2014/main" id="{AD4BE463-BC5C-DA49-A119-A2EEE6D8D0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87" y="2168208"/>
            <a:ext cx="1340522" cy="1271650"/>
          </a:xfrm>
          <a:prstGeom prst="rect">
            <a:avLst/>
          </a:prstGeom>
        </p:spPr>
      </p:pic>
      <p:pic>
        <p:nvPicPr>
          <p:cNvPr id="29" name="Imagem 28" descr="Logotipo&#10;&#10;Descrição gerada automaticamente">
            <a:extLst>
              <a:ext uri="{FF2B5EF4-FFF2-40B4-BE49-F238E27FC236}">
                <a16:creationId xmlns:a16="http://schemas.microsoft.com/office/drawing/2014/main" id="{610836DF-98C2-1A45-16A4-E803C3E8E5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154" y="2168208"/>
            <a:ext cx="1340094" cy="1301691"/>
          </a:xfrm>
          <a:prstGeom prst="rect">
            <a:avLst/>
          </a:prstGeom>
        </p:spPr>
      </p:pic>
      <p:pic>
        <p:nvPicPr>
          <p:cNvPr id="31" name="Imagem 30" descr="Logotipo&#10;&#10;Descrição gerada automaticamente">
            <a:extLst>
              <a:ext uri="{FF2B5EF4-FFF2-40B4-BE49-F238E27FC236}">
                <a16:creationId xmlns:a16="http://schemas.microsoft.com/office/drawing/2014/main" id="{B2F2C623-D34E-1FB3-F093-C3E1143AD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81" y="3453626"/>
            <a:ext cx="1350783" cy="1281385"/>
          </a:xfrm>
          <a:prstGeom prst="rect">
            <a:avLst/>
          </a:prstGeom>
        </p:spPr>
      </p:pic>
      <p:pic>
        <p:nvPicPr>
          <p:cNvPr id="33" name="Imagem 32" descr="Logotipo&#10;&#10;Descrição gerada automaticamente">
            <a:extLst>
              <a:ext uri="{FF2B5EF4-FFF2-40B4-BE49-F238E27FC236}">
                <a16:creationId xmlns:a16="http://schemas.microsoft.com/office/drawing/2014/main" id="{F4A8D9D4-25F2-AF5F-3EC2-4779CCE9D1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03" y="3432686"/>
            <a:ext cx="1359678" cy="1294988"/>
          </a:xfrm>
          <a:prstGeom prst="rect">
            <a:avLst/>
          </a:prstGeom>
        </p:spPr>
      </p:pic>
      <p:pic>
        <p:nvPicPr>
          <p:cNvPr id="35" name="Imagem 34" descr="Logotipo&#10;&#10;Descrição gerada automaticamente">
            <a:extLst>
              <a:ext uri="{FF2B5EF4-FFF2-40B4-BE49-F238E27FC236}">
                <a16:creationId xmlns:a16="http://schemas.microsoft.com/office/drawing/2014/main" id="{048D35D1-4832-D3B4-A1C8-A7FB56EED9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12" y="3454528"/>
            <a:ext cx="1372475" cy="1304356"/>
          </a:xfrm>
          <a:prstGeom prst="rect">
            <a:avLst/>
          </a:prstGeom>
        </p:spPr>
      </p:pic>
      <p:pic>
        <p:nvPicPr>
          <p:cNvPr id="37" name="Imagem 36" descr="Logotipo&#10;&#10;Descrição gerada automaticamente">
            <a:extLst>
              <a:ext uri="{FF2B5EF4-FFF2-40B4-BE49-F238E27FC236}">
                <a16:creationId xmlns:a16="http://schemas.microsoft.com/office/drawing/2014/main" id="{B7A080D5-2292-A3D4-DEDA-35F43FAD5B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018" y="3425984"/>
            <a:ext cx="1369539" cy="1301690"/>
          </a:xfrm>
          <a:prstGeom prst="rect">
            <a:avLst/>
          </a:prstGeom>
        </p:spPr>
      </p:pic>
      <p:pic>
        <p:nvPicPr>
          <p:cNvPr id="39" name="Imagem 38" descr="Logotipo&#10;&#10;Descrição gerada automaticamente">
            <a:extLst>
              <a:ext uri="{FF2B5EF4-FFF2-40B4-BE49-F238E27FC236}">
                <a16:creationId xmlns:a16="http://schemas.microsoft.com/office/drawing/2014/main" id="{63258E1D-9F9D-0EF5-56CD-04006401B2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49" y="3441996"/>
            <a:ext cx="1314266" cy="1329420"/>
          </a:xfrm>
          <a:prstGeom prst="rect">
            <a:avLst/>
          </a:prstGeom>
        </p:spPr>
      </p:pic>
      <p:pic>
        <p:nvPicPr>
          <p:cNvPr id="41" name="Imagem 40" descr="Logotipo&#10;&#10;Descrição gerada automaticamente">
            <a:extLst>
              <a:ext uri="{FF2B5EF4-FFF2-40B4-BE49-F238E27FC236}">
                <a16:creationId xmlns:a16="http://schemas.microsoft.com/office/drawing/2014/main" id="{3BEBB142-DE8E-BF4C-D2AE-BBB18A617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54" y="4820046"/>
            <a:ext cx="1351192" cy="1284252"/>
          </a:xfrm>
          <a:prstGeom prst="rect">
            <a:avLst/>
          </a:prstGeom>
        </p:spPr>
      </p:pic>
      <p:pic>
        <p:nvPicPr>
          <p:cNvPr id="43" name="Imagem 42" descr="Logotipo&#10;&#10;Descrição gerada automaticamente">
            <a:extLst>
              <a:ext uri="{FF2B5EF4-FFF2-40B4-BE49-F238E27FC236}">
                <a16:creationId xmlns:a16="http://schemas.microsoft.com/office/drawing/2014/main" id="{BA60BA94-B76B-55CA-5474-E52F9A657E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50" y="4820046"/>
            <a:ext cx="1348712" cy="1284252"/>
          </a:xfrm>
          <a:prstGeom prst="rect">
            <a:avLst/>
          </a:prstGeom>
        </p:spPr>
      </p:pic>
      <p:pic>
        <p:nvPicPr>
          <p:cNvPr id="49" name="Imagem 48" descr="Logotipo&#10;&#10;Descrição gerada automaticamente">
            <a:extLst>
              <a:ext uri="{FF2B5EF4-FFF2-40B4-BE49-F238E27FC236}">
                <a16:creationId xmlns:a16="http://schemas.microsoft.com/office/drawing/2014/main" id="{9C698FD4-0EAE-1336-86F7-48E92D68D0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927" y="4827249"/>
            <a:ext cx="1369826" cy="1304356"/>
          </a:xfrm>
          <a:prstGeom prst="rect">
            <a:avLst/>
          </a:prstGeom>
        </p:spPr>
      </p:pic>
      <p:pic>
        <p:nvPicPr>
          <p:cNvPr id="51" name="Imagem 50" descr="Logotipo&#10;&#10;Descrição gerada automaticamente">
            <a:extLst>
              <a:ext uri="{FF2B5EF4-FFF2-40B4-BE49-F238E27FC236}">
                <a16:creationId xmlns:a16="http://schemas.microsoft.com/office/drawing/2014/main" id="{10FE50DF-9D93-1FF0-654C-CF0485E9E1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94" y="4820046"/>
            <a:ext cx="1330929" cy="1277049"/>
          </a:xfrm>
          <a:prstGeom prst="rect">
            <a:avLst/>
          </a:prstGeom>
        </p:spPr>
      </p:pic>
      <p:pic>
        <p:nvPicPr>
          <p:cNvPr id="53" name="Imagem 52" descr="Logotipo&#10;&#10;Descrição gerada automaticamente">
            <a:extLst>
              <a:ext uri="{FF2B5EF4-FFF2-40B4-BE49-F238E27FC236}">
                <a16:creationId xmlns:a16="http://schemas.microsoft.com/office/drawing/2014/main" id="{3C870F3D-CB16-3535-7C15-D3972562FB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388" y="4829290"/>
            <a:ext cx="1387371" cy="131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4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essoa com as mãos&#10;&#10;Descrição gerada automaticamente com confiança média">
            <a:extLst>
              <a:ext uri="{FF2B5EF4-FFF2-40B4-BE49-F238E27FC236}">
                <a16:creationId xmlns:a16="http://schemas.microsoft.com/office/drawing/2014/main" id="{88AA5C44-26A0-8498-D845-F7B42FC58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 r="74528"/>
          <a:stretch/>
        </p:blipFill>
        <p:spPr>
          <a:xfrm>
            <a:off x="0" y="1303810"/>
            <a:ext cx="2961910" cy="524786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27DD31A-B293-0805-F8A9-2EF7123A39C4}"/>
              </a:ext>
            </a:extLst>
          </p:cNvPr>
          <p:cNvSpPr txBox="1"/>
          <p:nvPr/>
        </p:nvSpPr>
        <p:spPr>
          <a:xfrm>
            <a:off x="596147" y="423258"/>
            <a:ext cx="344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 </a:t>
            </a:r>
            <a:r>
              <a:rPr lang="pt-BR" b="1" dirty="0" err="1">
                <a:solidFill>
                  <a:srgbClr val="02566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Securitizadora</a:t>
            </a:r>
            <a:endParaRPr lang="pt-BR" b="1" dirty="0">
              <a:solidFill>
                <a:srgbClr val="02566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2CDBC2-B4DC-9290-3DB4-5092EB239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29005" b="6251"/>
          <a:stretch/>
        </p:blipFill>
        <p:spPr>
          <a:xfrm>
            <a:off x="0" y="782413"/>
            <a:ext cx="8655728" cy="45719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FBE12C93-72E1-6C7D-3FB5-B8985763A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15" y="6077880"/>
            <a:ext cx="1513312" cy="514526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9EA21DBA-94BE-61D9-18FB-37A93B27A6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2"/>
          <a:stretch/>
        </p:blipFill>
        <p:spPr>
          <a:xfrm>
            <a:off x="0" y="6607834"/>
            <a:ext cx="12192000" cy="25016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C2CDBC2-B4DC-9290-3DB4-5092EB239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29005" b="6251"/>
          <a:stretch/>
        </p:blipFill>
        <p:spPr>
          <a:xfrm>
            <a:off x="1046537" y="682568"/>
            <a:ext cx="8655728" cy="45719"/>
          </a:xfrm>
          <a:prstGeom prst="rect">
            <a:avLst/>
          </a:prstGeom>
        </p:spPr>
      </p:pic>
      <p:pic>
        <p:nvPicPr>
          <p:cNvPr id="3" name="Imagem 2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8F45268B-E474-C4DA-0491-487AE9DCB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72" y="993566"/>
            <a:ext cx="1412390" cy="2522552"/>
          </a:xfrm>
          <a:prstGeom prst="rect">
            <a:avLst/>
          </a:prstGeom>
        </p:spPr>
      </p:pic>
      <p:pic>
        <p:nvPicPr>
          <p:cNvPr id="8" name="Imagem 7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4247BF78-9ACB-6F77-42C3-B9BD42919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02" y="1028941"/>
            <a:ext cx="1498791" cy="2600529"/>
          </a:xfrm>
          <a:prstGeom prst="rect">
            <a:avLst/>
          </a:prstGeom>
        </p:spPr>
      </p:pic>
      <p:pic>
        <p:nvPicPr>
          <p:cNvPr id="9" name="Imagem 8" descr="Placa de vidro&#10;&#10;Descrição gerada automaticamente com confiança média">
            <a:extLst>
              <a:ext uri="{FF2B5EF4-FFF2-40B4-BE49-F238E27FC236}">
                <a16:creationId xmlns:a16="http://schemas.microsoft.com/office/drawing/2014/main" id="{B555CD02-24E1-1B7B-5E01-B410303CA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46" y="1087442"/>
            <a:ext cx="1504498" cy="2628560"/>
          </a:xfrm>
          <a:prstGeom prst="rect">
            <a:avLst/>
          </a:prstGeom>
        </p:spPr>
      </p:pic>
      <p:pic>
        <p:nvPicPr>
          <p:cNvPr id="12" name="Imagem 11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F9499DA8-5FF9-CD58-2884-7B23CFB672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25" y="1087442"/>
            <a:ext cx="1544113" cy="2723451"/>
          </a:xfrm>
          <a:prstGeom prst="rect">
            <a:avLst/>
          </a:prstGeom>
        </p:spPr>
      </p:pic>
      <p:pic>
        <p:nvPicPr>
          <p:cNvPr id="13" name="Imagem 12" descr="Logotipo&#10;&#10;Descrição gerada automaticamente com confiança baixa">
            <a:extLst>
              <a:ext uri="{FF2B5EF4-FFF2-40B4-BE49-F238E27FC236}">
                <a16:creationId xmlns:a16="http://schemas.microsoft.com/office/drawing/2014/main" id="{8B5D185C-A9E2-6F27-D6D0-B18FF2BCBE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45" y="1147971"/>
            <a:ext cx="1619715" cy="2757813"/>
          </a:xfrm>
          <a:prstGeom prst="rect">
            <a:avLst/>
          </a:prstGeom>
        </p:spPr>
      </p:pic>
      <p:pic>
        <p:nvPicPr>
          <p:cNvPr id="14" name="Imagem 1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A776E19-4D19-922C-C651-FDE32A046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78" y="3275616"/>
            <a:ext cx="1560363" cy="2786835"/>
          </a:xfrm>
          <a:prstGeom prst="rect">
            <a:avLst/>
          </a:prstGeom>
        </p:spPr>
      </p:pic>
      <p:pic>
        <p:nvPicPr>
          <p:cNvPr id="15" name="Imagem 14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CAE8D20B-5642-DC2C-8A28-3672903B78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8" y="3373933"/>
            <a:ext cx="1521288" cy="2757813"/>
          </a:xfrm>
          <a:prstGeom prst="rect">
            <a:avLst/>
          </a:prstGeom>
        </p:spPr>
      </p:pic>
      <p:pic>
        <p:nvPicPr>
          <p:cNvPr id="16" name="Imagem 15" descr="Tela preta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1900F8DB-0DD0-D9EE-1737-4E2669EBB0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48" y="3472250"/>
            <a:ext cx="1493385" cy="2757813"/>
          </a:xfrm>
          <a:prstGeom prst="rect">
            <a:avLst/>
          </a:prstGeom>
        </p:spPr>
      </p:pic>
      <p:pic>
        <p:nvPicPr>
          <p:cNvPr id="18" name="Imagem 1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581A7DFE-2747-80C1-3B34-1E15873749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760" y="1206187"/>
            <a:ext cx="1513312" cy="2800372"/>
          </a:xfrm>
          <a:prstGeom prst="rect">
            <a:avLst/>
          </a:prstGeom>
        </p:spPr>
      </p:pic>
      <p:pic>
        <p:nvPicPr>
          <p:cNvPr id="22" name="Imagem 21" descr="Texto&#10;&#10;Descrição gerada automaticamente">
            <a:extLst>
              <a:ext uri="{FF2B5EF4-FFF2-40B4-BE49-F238E27FC236}">
                <a16:creationId xmlns:a16="http://schemas.microsoft.com/office/drawing/2014/main" id="{A9ABF2A8-2DC3-A0F7-248A-8F45C11CDC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6" y="3578958"/>
            <a:ext cx="1518789" cy="2712584"/>
          </a:xfrm>
          <a:prstGeom prst="rect">
            <a:avLst/>
          </a:prstGeom>
        </p:spPr>
      </p:pic>
      <p:pic>
        <p:nvPicPr>
          <p:cNvPr id="24" name="Imagem 23" descr="Logotipo, nome da empresa&#10;&#10;Descrição gerada automaticamente">
            <a:extLst>
              <a:ext uri="{FF2B5EF4-FFF2-40B4-BE49-F238E27FC236}">
                <a16:creationId xmlns:a16="http://schemas.microsoft.com/office/drawing/2014/main" id="{1BC053CA-7987-29F5-93BE-D7F12DD752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65" y="3745753"/>
            <a:ext cx="1438199" cy="2610929"/>
          </a:xfrm>
          <a:prstGeom prst="rect">
            <a:avLst/>
          </a:prstGeom>
        </p:spPr>
      </p:pic>
      <p:pic>
        <p:nvPicPr>
          <p:cNvPr id="26" name="Imagem 2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1DF490B-CA8C-AE8F-3DE1-35B3F205D1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300" y="3833950"/>
            <a:ext cx="1464565" cy="26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039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12136</TotalTime>
  <Words>597</Words>
  <Application>Microsoft Office PowerPoint</Application>
  <PresentationFormat>Widescreen</PresentationFormat>
  <Paragraphs>117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Renata Rodrigues</dc:creator>
  <cp:lastModifiedBy>Taiani Ferreira Fernandes</cp:lastModifiedBy>
  <cp:revision>43</cp:revision>
  <dcterms:created xsi:type="dcterms:W3CDTF">2022-11-10T18:07:34Z</dcterms:created>
  <dcterms:modified xsi:type="dcterms:W3CDTF">2024-02-01T14:36:48Z</dcterms:modified>
</cp:coreProperties>
</file>